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9" r:id="rId1"/>
  </p:sldMasterIdLst>
  <p:notesMasterIdLst>
    <p:notesMasterId r:id="rId35"/>
  </p:notesMasterIdLst>
  <p:handoutMasterIdLst>
    <p:handoutMasterId r:id="rId36"/>
  </p:handoutMasterIdLst>
  <p:sldIdLst>
    <p:sldId id="263" r:id="rId2"/>
    <p:sldId id="257" r:id="rId3"/>
    <p:sldId id="265" r:id="rId4"/>
    <p:sldId id="271" r:id="rId5"/>
    <p:sldId id="272" r:id="rId6"/>
    <p:sldId id="274" r:id="rId7"/>
    <p:sldId id="273" r:id="rId8"/>
    <p:sldId id="275" r:id="rId9"/>
    <p:sldId id="276" r:id="rId10"/>
    <p:sldId id="307" r:id="rId11"/>
    <p:sldId id="277" r:id="rId12"/>
    <p:sldId id="279" r:id="rId13"/>
    <p:sldId id="308" r:id="rId14"/>
    <p:sldId id="309" r:id="rId15"/>
    <p:sldId id="283" r:id="rId16"/>
    <p:sldId id="284" r:id="rId17"/>
    <p:sldId id="310" r:id="rId18"/>
    <p:sldId id="311" r:id="rId19"/>
    <p:sldId id="285" r:id="rId20"/>
    <p:sldId id="286" r:id="rId21"/>
    <p:sldId id="312" r:id="rId22"/>
    <p:sldId id="313" r:id="rId23"/>
    <p:sldId id="289" r:id="rId24"/>
    <p:sldId id="290" r:id="rId25"/>
    <p:sldId id="314" r:id="rId26"/>
    <p:sldId id="315" r:id="rId27"/>
    <p:sldId id="291" r:id="rId28"/>
    <p:sldId id="292" r:id="rId29"/>
    <p:sldId id="293" r:id="rId30"/>
    <p:sldId id="294" r:id="rId31"/>
    <p:sldId id="316" r:id="rId32"/>
    <p:sldId id="317" r:id="rId33"/>
    <p:sldId id="264" r:id="rId34"/>
  </p:sldIdLst>
  <p:sldSz cx="12192000" cy="6858000"/>
  <p:notesSz cx="6669088" cy="99282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1" d="100"/>
          <a:sy n="111" d="100"/>
        </p:scale>
        <p:origin x="510" y="11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889938" cy="498135"/>
          </a:xfrm>
          <a:prstGeom prst="rect">
            <a:avLst/>
          </a:prstGeom>
        </p:spPr>
        <p:txBody>
          <a:bodyPr vert="horz" lIns="91440" tIns="45720" rIns="91440" bIns="45720" rtlCol="0"/>
          <a:lstStyle>
            <a:lvl1pPr algn="l">
              <a:defRPr sz="1200"/>
            </a:lvl1pPr>
          </a:lstStyle>
          <a:p>
            <a:endParaRPr lang="en-US"/>
          </a:p>
        </p:txBody>
      </p:sp>
      <p:sp>
        <p:nvSpPr>
          <p:cNvPr id="3" name="日期版面配置區 2"/>
          <p:cNvSpPr>
            <a:spLocks noGrp="1"/>
          </p:cNvSpPr>
          <p:nvPr>
            <p:ph type="dt" sz="quarter" idx="1"/>
          </p:nvPr>
        </p:nvSpPr>
        <p:spPr>
          <a:xfrm>
            <a:off x="3777607" y="0"/>
            <a:ext cx="2889938" cy="498135"/>
          </a:xfrm>
          <a:prstGeom prst="rect">
            <a:avLst/>
          </a:prstGeom>
        </p:spPr>
        <p:txBody>
          <a:bodyPr vert="horz" lIns="91440" tIns="45720" rIns="91440" bIns="45720" rtlCol="0"/>
          <a:lstStyle>
            <a:lvl1pPr algn="r">
              <a:defRPr sz="1200"/>
            </a:lvl1pPr>
          </a:lstStyle>
          <a:p>
            <a:fld id="{CB77A68D-869F-4AD9-8760-A5CB84E458B6}" type="datetimeFigureOut">
              <a:rPr lang="en-US" smtClean="0"/>
              <a:t>12/23/2022</a:t>
            </a:fld>
            <a:endParaRPr lang="en-US"/>
          </a:p>
        </p:txBody>
      </p:sp>
      <p:sp>
        <p:nvSpPr>
          <p:cNvPr id="4" name="頁尾版面配置區 3"/>
          <p:cNvSpPr>
            <a:spLocks noGrp="1"/>
          </p:cNvSpPr>
          <p:nvPr>
            <p:ph type="ftr" sz="quarter" idx="2"/>
          </p:nvPr>
        </p:nvSpPr>
        <p:spPr>
          <a:xfrm>
            <a:off x="0" y="9430091"/>
            <a:ext cx="2889938" cy="498134"/>
          </a:xfrm>
          <a:prstGeom prst="rect">
            <a:avLst/>
          </a:prstGeom>
        </p:spPr>
        <p:txBody>
          <a:bodyPr vert="horz" lIns="91440" tIns="45720" rIns="91440" bIns="45720" rtlCol="0" anchor="b"/>
          <a:lstStyle>
            <a:lvl1pPr algn="l">
              <a:defRPr sz="1200"/>
            </a:lvl1pPr>
          </a:lstStyle>
          <a:p>
            <a:endParaRPr lang="en-US"/>
          </a:p>
        </p:txBody>
      </p:sp>
      <p:sp>
        <p:nvSpPr>
          <p:cNvPr id="5" name="投影片編號版面配置區 4"/>
          <p:cNvSpPr>
            <a:spLocks noGrp="1"/>
          </p:cNvSpPr>
          <p:nvPr>
            <p:ph type="sldNum" sz="quarter" idx="3"/>
          </p:nvPr>
        </p:nvSpPr>
        <p:spPr>
          <a:xfrm>
            <a:off x="3777607" y="9430091"/>
            <a:ext cx="2889938" cy="498134"/>
          </a:xfrm>
          <a:prstGeom prst="rect">
            <a:avLst/>
          </a:prstGeom>
        </p:spPr>
        <p:txBody>
          <a:bodyPr vert="horz" lIns="91440" tIns="45720" rIns="91440" bIns="45720" rtlCol="0" anchor="b"/>
          <a:lstStyle>
            <a:lvl1pPr algn="r">
              <a:defRPr sz="1200"/>
            </a:lvl1pPr>
          </a:lstStyle>
          <a:p>
            <a:fld id="{5A522065-A07D-4DC2-9584-F1E5BB90C731}" type="slidenum">
              <a:rPr lang="en-US" smtClean="0"/>
              <a:t>‹#›</a:t>
            </a:fld>
            <a:endParaRPr lang="en-US"/>
          </a:p>
        </p:txBody>
      </p:sp>
    </p:spTree>
    <p:extLst>
      <p:ext uri="{BB962C8B-B14F-4D97-AF65-F5344CB8AC3E}">
        <p14:creationId xmlns:p14="http://schemas.microsoft.com/office/powerpoint/2010/main" val="4490498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889250" cy="498475"/>
          </a:xfrm>
          <a:prstGeom prst="rect">
            <a:avLst/>
          </a:prstGeom>
        </p:spPr>
        <p:txBody>
          <a:bodyPr vert="horz" lIns="91440" tIns="45720" rIns="91440" bIns="45720" rtlCol="0"/>
          <a:lstStyle>
            <a:lvl1pPr algn="l">
              <a:defRPr sz="1200"/>
            </a:lvl1pPr>
          </a:lstStyle>
          <a:p>
            <a:endParaRPr lang="zh-HK" altLang="en-US"/>
          </a:p>
        </p:txBody>
      </p:sp>
      <p:sp>
        <p:nvSpPr>
          <p:cNvPr id="3" name="日期版面配置區 2"/>
          <p:cNvSpPr>
            <a:spLocks noGrp="1"/>
          </p:cNvSpPr>
          <p:nvPr>
            <p:ph type="dt" idx="1"/>
          </p:nvPr>
        </p:nvSpPr>
        <p:spPr>
          <a:xfrm>
            <a:off x="3778250" y="0"/>
            <a:ext cx="2889250" cy="498475"/>
          </a:xfrm>
          <a:prstGeom prst="rect">
            <a:avLst/>
          </a:prstGeom>
        </p:spPr>
        <p:txBody>
          <a:bodyPr vert="horz" lIns="91440" tIns="45720" rIns="91440" bIns="45720" rtlCol="0"/>
          <a:lstStyle>
            <a:lvl1pPr algn="r">
              <a:defRPr sz="1200"/>
            </a:lvl1pPr>
          </a:lstStyle>
          <a:p>
            <a:fld id="{8431021A-1EA3-4387-9964-F8D6F1D61CDE}" type="datetimeFigureOut">
              <a:rPr lang="zh-HK" altLang="en-US" smtClean="0"/>
              <a:t>23/12/2022</a:t>
            </a:fld>
            <a:endParaRPr lang="zh-HK" altLang="en-US"/>
          </a:p>
        </p:txBody>
      </p:sp>
      <p:sp>
        <p:nvSpPr>
          <p:cNvPr id="4" name="投影片圖像版面配置區 3"/>
          <p:cNvSpPr>
            <a:spLocks noGrp="1" noRot="1" noChangeAspect="1"/>
          </p:cNvSpPr>
          <p:nvPr>
            <p:ph type="sldImg" idx="2"/>
          </p:nvPr>
        </p:nvSpPr>
        <p:spPr>
          <a:xfrm>
            <a:off x="357188" y="1241425"/>
            <a:ext cx="5954712" cy="3349625"/>
          </a:xfrm>
          <a:prstGeom prst="rect">
            <a:avLst/>
          </a:prstGeom>
          <a:noFill/>
          <a:ln w="12700">
            <a:solidFill>
              <a:prstClr val="black"/>
            </a:solidFill>
          </a:ln>
        </p:spPr>
        <p:txBody>
          <a:bodyPr vert="horz" lIns="91440" tIns="45720" rIns="91440" bIns="45720" rtlCol="0" anchor="ctr"/>
          <a:lstStyle/>
          <a:p>
            <a:endParaRPr lang="zh-HK" altLang="en-US"/>
          </a:p>
        </p:txBody>
      </p:sp>
      <p:sp>
        <p:nvSpPr>
          <p:cNvPr id="5" name="備忘稿版面配置區 4"/>
          <p:cNvSpPr>
            <a:spLocks noGrp="1"/>
          </p:cNvSpPr>
          <p:nvPr>
            <p:ph type="body" sz="quarter" idx="3"/>
          </p:nvPr>
        </p:nvSpPr>
        <p:spPr>
          <a:xfrm>
            <a:off x="666750" y="4778375"/>
            <a:ext cx="5335588" cy="3908425"/>
          </a:xfrm>
          <a:prstGeom prst="rect">
            <a:avLst/>
          </a:prstGeom>
        </p:spPr>
        <p:txBody>
          <a:bodyPr vert="horz" lIns="91440" tIns="45720" rIns="91440" bIns="45720" rtlCol="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6" name="頁尾版面配置區 5"/>
          <p:cNvSpPr>
            <a:spLocks noGrp="1"/>
          </p:cNvSpPr>
          <p:nvPr>
            <p:ph type="ftr" sz="quarter" idx="4"/>
          </p:nvPr>
        </p:nvSpPr>
        <p:spPr>
          <a:xfrm>
            <a:off x="0" y="9429750"/>
            <a:ext cx="2889250" cy="498475"/>
          </a:xfrm>
          <a:prstGeom prst="rect">
            <a:avLst/>
          </a:prstGeom>
        </p:spPr>
        <p:txBody>
          <a:bodyPr vert="horz" lIns="91440" tIns="45720" rIns="91440" bIns="45720" rtlCol="0" anchor="b"/>
          <a:lstStyle>
            <a:lvl1pPr algn="l">
              <a:defRPr sz="1200"/>
            </a:lvl1pPr>
          </a:lstStyle>
          <a:p>
            <a:endParaRPr lang="zh-HK" altLang="en-US"/>
          </a:p>
        </p:txBody>
      </p:sp>
      <p:sp>
        <p:nvSpPr>
          <p:cNvPr id="7" name="投影片編號版面配置區 6"/>
          <p:cNvSpPr>
            <a:spLocks noGrp="1"/>
          </p:cNvSpPr>
          <p:nvPr>
            <p:ph type="sldNum" sz="quarter" idx="5"/>
          </p:nvPr>
        </p:nvSpPr>
        <p:spPr>
          <a:xfrm>
            <a:off x="3778250" y="9429750"/>
            <a:ext cx="2889250" cy="498475"/>
          </a:xfrm>
          <a:prstGeom prst="rect">
            <a:avLst/>
          </a:prstGeom>
        </p:spPr>
        <p:txBody>
          <a:bodyPr vert="horz" lIns="91440" tIns="45720" rIns="91440" bIns="45720" rtlCol="0" anchor="b"/>
          <a:lstStyle>
            <a:lvl1pPr algn="r">
              <a:defRPr sz="1200"/>
            </a:lvl1pPr>
          </a:lstStyle>
          <a:p>
            <a:fld id="{B48FF359-048F-4B75-B3A3-ACADCD4FC5A6}" type="slidenum">
              <a:rPr lang="zh-HK" altLang="en-US" smtClean="0"/>
              <a:t>‹#›</a:t>
            </a:fld>
            <a:endParaRPr lang="zh-HK" altLang="en-US"/>
          </a:p>
        </p:txBody>
      </p:sp>
    </p:spTree>
    <p:extLst>
      <p:ext uri="{BB962C8B-B14F-4D97-AF65-F5344CB8AC3E}">
        <p14:creationId xmlns:p14="http://schemas.microsoft.com/office/powerpoint/2010/main" val="42484942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zh-TW" altLang="en-US"/>
              <a:t>按一下以編輯母片標題樣式</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zh-TW" altLang="en-US"/>
              <a:t>按一下以編輯母片副標題樣式</a:t>
            </a:r>
            <a:endParaRPr lang="en-US" dirty="0"/>
          </a:p>
        </p:txBody>
      </p:sp>
      <p:sp>
        <p:nvSpPr>
          <p:cNvPr id="4" name="Date Placeholder 3"/>
          <p:cNvSpPr>
            <a:spLocks noGrp="1"/>
          </p:cNvSpPr>
          <p:nvPr>
            <p:ph type="dt" sz="half" idx="10"/>
          </p:nvPr>
        </p:nvSpPr>
        <p:spPr/>
        <p:txBody>
          <a:bodyPr/>
          <a:lstStyle/>
          <a:p>
            <a:fld id="{926AFE5E-3E04-449A-9688-F37B92EEA86C}" type="datetime1">
              <a:rPr lang="en-US" altLang="zh-HK" smtClean="0"/>
              <a:t>12/23/2022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14860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C313A0C4-9707-4E34-A873-1BEAC2EA2F29}" type="datetime1">
              <a:rPr lang="en-US" altLang="zh-HK" smtClean="0"/>
              <a:t>12/23/2022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7957170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直排標題及文字">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B5329945-B324-468D-8104-9E870C63D4A4}" type="datetime1">
              <a:rPr lang="en-US" altLang="zh-HK" smtClean="0"/>
              <a:t>12/23/2022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6988319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EB410532-4043-42A0-A90D-4EE57B6EF3E3}" type="datetime1">
              <a:rPr lang="en-US" altLang="zh-HK" smtClean="0"/>
              <a:t>12/23/2022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3820774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F23FE434-8B86-4125-A193-4B3FBF396B22}" type="datetime1">
              <a:rPr lang="en-US" altLang="zh-HK" smtClean="0"/>
              <a:t>12/23/2022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7384997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章節標題">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zh-TW" altLang="en-US"/>
              <a:t>按一下以編輯母片標題樣式</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8FDA19AC-53C1-44B3-AD40-19EE1E3CBFCC}" type="datetime1">
              <a:rPr lang="en-US" altLang="zh-HK" smtClean="0"/>
              <a:t>12/23/2022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17987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901EBEBB-274D-45CC-89EF-B0A601DE382B}" type="datetime1">
              <a:rPr lang="en-US" altLang="zh-HK" smtClean="0"/>
              <a:t>12/23/2022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3048628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Content Placeholder 3"/>
          <p:cNvSpPr>
            <a:spLocks noGrp="1"/>
          </p:cNvSpPr>
          <p:nvPr>
            <p:ph sz="half" idx="2"/>
          </p:nvPr>
        </p:nvSpPr>
        <p:spPr>
          <a:xfrm>
            <a:off x="1097280" y="2582334"/>
            <a:ext cx="4937760" cy="337820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Content Placeholder 5"/>
          <p:cNvSpPr>
            <a:spLocks noGrp="1"/>
          </p:cNvSpPr>
          <p:nvPr>
            <p:ph sz="quarter" idx="4"/>
          </p:nvPr>
        </p:nvSpPr>
        <p:spPr>
          <a:xfrm>
            <a:off x="6217920" y="2582334"/>
            <a:ext cx="4937760" cy="337820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72D44562-D5E4-43C2-AEC9-FD8CD89BA0C2}" type="datetime1">
              <a:rPr lang="en-US" altLang="zh-HK" smtClean="0"/>
              <a:t>12/23/2022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9235883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75C0DEAC-4276-4C6E-9D6A-23B60935D584}" type="datetime1">
              <a:rPr lang="en-US" altLang="zh-HK" smtClean="0"/>
              <a:t>12/23/2022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6060660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19974A26-B7D8-44AF-A63B-E25F355D66E2}" type="datetime1">
              <a:rPr lang="en-US" altLang="zh-HK" smtClean="0"/>
              <a:t>12/23/2022</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8761169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zh-TW" altLang="en-US"/>
              <a:t>按一下以編輯母片標題樣式</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編輯母片文字樣式</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C62E6537-1129-4027-966A-4A909CE1D624}" type="datetime1">
              <a:rPr lang="en-US" altLang="zh-HK" smtClean="0"/>
              <a:t>12/23/2022</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7300777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編輯母片文字樣式</a:t>
            </a:r>
          </a:p>
        </p:txBody>
      </p:sp>
      <p:sp>
        <p:nvSpPr>
          <p:cNvPr id="5" name="Date Placeholder 4"/>
          <p:cNvSpPr>
            <a:spLocks noGrp="1"/>
          </p:cNvSpPr>
          <p:nvPr>
            <p:ph type="dt" sz="half" idx="10"/>
          </p:nvPr>
        </p:nvSpPr>
        <p:spPr/>
        <p:txBody>
          <a:bodyPr/>
          <a:lstStyle/>
          <a:p>
            <a:fld id="{644E08F8-2281-4418-8597-53C16FB36AA7}" type="datetime1">
              <a:rPr lang="en-US" altLang="zh-HK" smtClean="0"/>
              <a:t>12/23/2022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3937864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AAF013C8-5FE7-4AFE-B32C-5E6091EF2AC7}" type="datetime1">
              <a:rPr lang="en-US" altLang="zh-HK" smtClean="0"/>
              <a:t>12/23/2022</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6D22F896-40B5-4ADD-8801-0D06FADFA095}" type="slidenum">
              <a:rPr lang="en-US" smtClean="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5286686"/>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bit.ly/3CXtira"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70000"/>
          </a:schemeClr>
        </a:solidFill>
        <a:effectLst/>
      </p:bgPr>
    </p:bg>
    <p:spTree>
      <p:nvGrpSpPr>
        <p:cNvPr id="1" name=""/>
        <p:cNvGrpSpPr/>
        <p:nvPr/>
      </p:nvGrpSpPr>
      <p:grpSpPr>
        <a:xfrm>
          <a:off x="0" y="0"/>
          <a:ext cx="0" cy="0"/>
          <a:chOff x="0" y="0"/>
          <a:chExt cx="0" cy="0"/>
        </a:xfrm>
      </p:grpSpPr>
      <p:sp>
        <p:nvSpPr>
          <p:cNvPr id="2" name="標題 1"/>
          <p:cNvSpPr>
            <a:spLocks noGrp="1"/>
          </p:cNvSpPr>
          <p:nvPr>
            <p:ph type="ctrTitle"/>
          </p:nvPr>
        </p:nvSpPr>
        <p:spPr>
          <a:xfrm>
            <a:off x="743484" y="1938081"/>
            <a:ext cx="10630532" cy="2189186"/>
          </a:xfrm>
        </p:spPr>
        <p:txBody>
          <a:bodyPr>
            <a:normAutofit fontScale="90000"/>
          </a:bodyPr>
          <a:lstStyle/>
          <a:p>
            <a:pPr algn="r"/>
            <a:r>
              <a:rPr lang="zh-HK" altLang="en-US" sz="6700" b="1" dirty="0" smtClean="0"/>
              <a:t>在家进行体能活动</a:t>
            </a:r>
            <a:r>
              <a:rPr lang="zh-TW" altLang="en-US" sz="6700" b="1" dirty="0" smtClean="0"/>
              <a:t>（中学篇）</a:t>
            </a:r>
            <a:r>
              <a:rPr lang="en-US" altLang="zh-TW" sz="6700" b="1" dirty="0"/>
              <a:t/>
            </a:r>
            <a:br>
              <a:rPr lang="en-US" altLang="zh-TW" sz="6700" b="1" dirty="0"/>
            </a:br>
            <a:r>
              <a:rPr lang="en-US" altLang="zh-TW" sz="6000" b="1" dirty="0"/>
              <a:t>	</a:t>
            </a:r>
            <a:r>
              <a:rPr lang="zh-HK" altLang="en-US" sz="4800" b="1" dirty="0" smtClean="0">
                <a:solidFill>
                  <a:srgbClr val="7030A0"/>
                </a:solidFill>
              </a:rPr>
              <a:t>学与教资源 </a:t>
            </a:r>
            <a:r>
              <a:rPr lang="en-US" altLang="zh-HK" sz="4800" b="1" dirty="0" smtClean="0">
                <a:solidFill>
                  <a:srgbClr val="7030A0"/>
                </a:solidFill>
              </a:rPr>
              <a:t>– </a:t>
            </a:r>
            <a:r>
              <a:rPr lang="zh-TW" altLang="en-US" sz="4800" b="1" dirty="0" smtClean="0">
                <a:solidFill>
                  <a:srgbClr val="7030A0"/>
                </a:solidFill>
              </a:rPr>
              <a:t>弹力带肌肉训练 </a:t>
            </a:r>
            <a:r>
              <a:rPr lang="en-US" altLang="zh-TW" sz="4800" b="1" dirty="0" smtClean="0">
                <a:solidFill>
                  <a:srgbClr val="7030A0"/>
                </a:solidFill>
              </a:rPr>
              <a:t>(</a:t>
            </a:r>
            <a:r>
              <a:rPr lang="zh-TW" altLang="en-US" sz="4800" b="1" dirty="0" smtClean="0">
                <a:solidFill>
                  <a:srgbClr val="7030A0"/>
                </a:solidFill>
              </a:rPr>
              <a:t>躯干训练</a:t>
            </a:r>
            <a:r>
              <a:rPr lang="en-US" altLang="zh-TW" sz="4800" b="1" dirty="0" smtClean="0">
                <a:solidFill>
                  <a:srgbClr val="7030A0"/>
                </a:solidFill>
              </a:rPr>
              <a:t>)</a:t>
            </a:r>
            <a:endParaRPr lang="en-US" sz="4800" b="1" dirty="0">
              <a:solidFill>
                <a:srgbClr val="7030A0"/>
              </a:solidFill>
            </a:endParaRPr>
          </a:p>
        </p:txBody>
      </p:sp>
      <p:sp>
        <p:nvSpPr>
          <p:cNvPr id="3" name="副標題 2"/>
          <p:cNvSpPr>
            <a:spLocks noGrp="1"/>
          </p:cNvSpPr>
          <p:nvPr>
            <p:ph type="subTitle" idx="1"/>
          </p:nvPr>
        </p:nvSpPr>
        <p:spPr>
          <a:xfrm>
            <a:off x="6828090" y="4362765"/>
            <a:ext cx="4326933" cy="678019"/>
          </a:xfrm>
        </p:spPr>
        <p:txBody>
          <a:bodyPr/>
          <a:lstStyle/>
          <a:p>
            <a:pPr algn="r"/>
            <a:r>
              <a:rPr lang="zh-TW" altLang="en-US" dirty="0" smtClean="0"/>
              <a:t>教育局课程发展处体育组</a:t>
            </a:r>
            <a:endParaRPr lang="en-US" dirty="0"/>
          </a:p>
        </p:txBody>
      </p:sp>
      <p:sp>
        <p:nvSpPr>
          <p:cNvPr id="6" name="投影片編號版面配置區 5"/>
          <p:cNvSpPr>
            <a:spLocks noGrp="1"/>
          </p:cNvSpPr>
          <p:nvPr>
            <p:ph type="sldNum" sz="quarter" idx="12"/>
          </p:nvPr>
        </p:nvSpPr>
        <p:spPr/>
        <p:txBody>
          <a:bodyPr/>
          <a:lstStyle/>
          <a:p>
            <a:fld id="{6D22F896-40B5-4ADD-8801-0D06FADFA095}" type="slidenum">
              <a:rPr lang="en-US" smtClean="0"/>
              <a:pPr/>
              <a:t>1</a:t>
            </a:fld>
            <a:endParaRPr lang="en-US" dirty="0"/>
          </a:p>
        </p:txBody>
      </p:sp>
      <p:pic>
        <p:nvPicPr>
          <p:cNvPr id="7" name="圖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485" y="91562"/>
            <a:ext cx="2592603" cy="2346673"/>
          </a:xfrm>
          <a:prstGeom prst="rect">
            <a:avLst/>
          </a:prstGeom>
          <a:solidFill>
            <a:schemeClr val="bg1">
              <a:alpha val="70000"/>
            </a:schemeClr>
          </a:solidFill>
        </p:spPr>
      </p:pic>
    </p:spTree>
    <p:extLst>
      <p:ext uri="{BB962C8B-B14F-4D97-AF65-F5344CB8AC3E}">
        <p14:creationId xmlns:p14="http://schemas.microsoft.com/office/powerpoint/2010/main" val="20870620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训练动作影片</a:t>
            </a:r>
            <a:endParaRPr lang="zh-HK" altLang="en-US" dirty="0"/>
          </a:p>
        </p:txBody>
      </p:sp>
      <p:sp>
        <p:nvSpPr>
          <p:cNvPr id="3" name="內容版面配置區 2"/>
          <p:cNvSpPr>
            <a:spLocks noGrp="1"/>
          </p:cNvSpPr>
          <p:nvPr>
            <p:ph idx="1"/>
          </p:nvPr>
        </p:nvSpPr>
        <p:spPr/>
        <p:txBody>
          <a:bodyPr>
            <a:normAutofit/>
          </a:bodyPr>
          <a:lstStyle/>
          <a:p>
            <a:pPr>
              <a:buFont typeface="Wingdings" panose="05000000000000000000" pitchFamily="2" charset="2"/>
              <a:buChar char="p"/>
            </a:pPr>
            <a:r>
              <a:rPr lang="en-US" altLang="zh-HK" sz="2800" dirty="0" smtClean="0"/>
              <a:t> </a:t>
            </a:r>
            <a:r>
              <a:rPr lang="zh-TW" altLang="en-US" sz="2800" dirty="0" smtClean="0"/>
              <a:t>以下训练动作可于下列网址浏览</a:t>
            </a:r>
            <a:r>
              <a:rPr lang="en-US" altLang="zh-TW" sz="2800" dirty="0" smtClean="0"/>
              <a:t>﹕</a:t>
            </a:r>
            <a:endParaRPr lang="en-US" altLang="zh-TW" sz="2800" dirty="0" smtClean="0"/>
          </a:p>
          <a:p>
            <a:pPr>
              <a:spcAft>
                <a:spcPts val="0"/>
              </a:spcAft>
            </a:pPr>
            <a:r>
              <a:rPr lang="en-US" altLang="zh-HK" sz="2800" u="sng" kern="100" dirty="0">
                <a:solidFill>
                  <a:srgbClr val="0563C1"/>
                </a:solidFill>
                <a:latin typeface="Calibri" panose="020F0502020204030204" pitchFamily="34" charset="0"/>
                <a:cs typeface="Times New Roman" panose="02020603050405020304" pitchFamily="18" charset="0"/>
                <a:hlinkClick r:id="rId2"/>
              </a:rPr>
              <a:t>https://bit.ly/3CXtira</a:t>
            </a:r>
            <a:endParaRPr lang="zh-TW" altLang="zh-HK" sz="2800" kern="100" dirty="0">
              <a:latin typeface="Calibri" panose="020F0502020204030204" pitchFamily="34" charset="0"/>
              <a:cs typeface="Times New Roman" panose="02020603050405020304" pitchFamily="18" charset="0"/>
            </a:endParaRPr>
          </a:p>
          <a:p>
            <a:pPr marL="0" indent="0">
              <a:buNone/>
            </a:pPr>
            <a:endParaRPr lang="zh-HK" altLang="en-US" sz="2800" dirty="0"/>
          </a:p>
        </p:txBody>
      </p:sp>
      <p:sp>
        <p:nvSpPr>
          <p:cNvPr id="4" name="投影片編號版面配置區 3"/>
          <p:cNvSpPr>
            <a:spLocks noGrp="1"/>
          </p:cNvSpPr>
          <p:nvPr>
            <p:ph type="sldNum" sz="quarter" idx="12"/>
          </p:nvPr>
        </p:nvSpPr>
        <p:spPr/>
        <p:txBody>
          <a:bodyPr/>
          <a:lstStyle/>
          <a:p>
            <a:fld id="{6D22F896-40B5-4ADD-8801-0D06FADFA095}" type="slidenum">
              <a:rPr lang="en-US" smtClean="0"/>
              <a:pPr/>
              <a:t>10</a:t>
            </a:fld>
            <a:endParaRPr lang="en-US" dirty="0"/>
          </a:p>
        </p:txBody>
      </p:sp>
      <p:pic>
        <p:nvPicPr>
          <p:cNvPr id="6" name="圖片 5"/>
          <p:cNvPicPr>
            <a:picLocks noChangeAspect="1"/>
          </p:cNvPicPr>
          <p:nvPr/>
        </p:nvPicPr>
        <p:blipFill>
          <a:blip r:embed="rId3"/>
          <a:stretch>
            <a:fillRect/>
          </a:stretch>
        </p:blipFill>
        <p:spPr>
          <a:xfrm>
            <a:off x="6252194" y="2380704"/>
            <a:ext cx="846030" cy="850369"/>
          </a:xfrm>
          <a:prstGeom prst="rect">
            <a:avLst/>
          </a:prstGeom>
        </p:spPr>
      </p:pic>
    </p:spTree>
    <p:extLst>
      <p:ext uri="{BB962C8B-B14F-4D97-AF65-F5344CB8AC3E}">
        <p14:creationId xmlns:p14="http://schemas.microsoft.com/office/powerpoint/2010/main" val="188483602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zh-TW" altLang="en-US" b="1" dirty="0"/>
              <a:t>胸大肌</a:t>
            </a:r>
            <a:r>
              <a:rPr lang="zh-TW" altLang="zh-HK" b="1" dirty="0" smtClean="0"/>
              <a:t>- </a:t>
            </a:r>
            <a:r>
              <a:rPr lang="zh-TW" altLang="zh-HK" b="1" dirty="0" smtClean="0"/>
              <a:t>初阶</a:t>
            </a:r>
            <a:endParaRPr lang="zh-HK" altLang="en-US" b="1" dirty="0"/>
          </a:p>
        </p:txBody>
      </p:sp>
      <p:sp>
        <p:nvSpPr>
          <p:cNvPr id="6" name="Content Placeholder 5"/>
          <p:cNvSpPr>
            <a:spLocks noGrp="1"/>
          </p:cNvSpPr>
          <p:nvPr>
            <p:ph sz="half" idx="1"/>
          </p:nvPr>
        </p:nvSpPr>
        <p:spPr/>
        <p:txBody>
          <a:bodyPr>
            <a:normAutofit fontScale="92500" lnSpcReduction="20000"/>
          </a:bodyPr>
          <a:lstStyle/>
          <a:p>
            <a:pPr>
              <a:buFont typeface="Wingdings" panose="05000000000000000000" pitchFamily="2" charset="2"/>
              <a:buChar char="u"/>
            </a:pPr>
            <a:r>
              <a:rPr lang="zh-TW" altLang="zh-HK" sz="2400" b="1" dirty="0" smtClean="0"/>
              <a:t>热身动作</a:t>
            </a:r>
          </a:p>
          <a:p>
            <a:pPr marL="342900" lvl="0" indent="-342900">
              <a:lnSpc>
                <a:spcPct val="115000"/>
              </a:lnSpc>
              <a:spcAft>
                <a:spcPts val="0"/>
              </a:spcAft>
              <a:buFont typeface="Arial" panose="020B0604020202020204" pitchFamily="34" charset="0"/>
              <a:buChar char="●"/>
            </a:pPr>
            <a:r>
              <a:rPr lang="zh-TW" altLang="zh-HK" sz="2400" dirty="0" smtClean="0">
                <a:latin typeface="Arial" panose="020B0604020202020204" pitchFamily="34" charset="0"/>
                <a:ea typeface="Gungsuh"/>
                <a:cs typeface="Gungsuh"/>
              </a:rPr>
              <a:t>双手提</a:t>
            </a:r>
            <a:r>
              <a:rPr lang="zh-TW" altLang="zh-HK" sz="2400" dirty="0">
                <a:latin typeface="Arial" panose="020B0604020202020204" pitchFamily="34" charset="0"/>
                <a:ea typeface="Gungsuh"/>
                <a:cs typeface="Gungsuh"/>
              </a:rPr>
              <a:t>臂向前，平</a:t>
            </a:r>
            <a:r>
              <a:rPr lang="zh-TW" altLang="zh-HK" sz="2400" dirty="0" smtClean="0">
                <a:latin typeface="Arial" panose="020B0604020202020204" pitchFamily="34" charset="0"/>
                <a:ea typeface="Gungsuh"/>
                <a:cs typeface="Gungsuh"/>
              </a:rPr>
              <a:t>肩</a:t>
            </a:r>
            <a:r>
              <a:rPr lang="zh-TW" altLang="en-US" sz="2400" dirty="0">
                <a:latin typeface="Arial" panose="020B0604020202020204" pitchFamily="34" charset="0"/>
                <a:ea typeface="Gungsuh"/>
                <a:cs typeface="Gungsuh"/>
              </a:rPr>
              <a:t>。</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smtClean="0">
                <a:latin typeface="Arial" panose="020B0604020202020204" pitchFamily="34" charset="0"/>
                <a:ea typeface="Gungsuh"/>
                <a:cs typeface="Gungsuh"/>
              </a:rPr>
              <a:t>双手向外打开，将胸部扩开</a:t>
            </a:r>
            <a:r>
              <a:rPr lang="zh-TW" altLang="en-US" sz="2400" dirty="0" smtClean="0">
                <a:latin typeface="Arial" panose="020B0604020202020204" pitchFamily="34" charset="0"/>
                <a:ea typeface="Gungsuh"/>
                <a:cs typeface="Gungsuh"/>
              </a:rPr>
              <a:t>。</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smtClean="0">
                <a:latin typeface="Arial" panose="020B0604020202020204" pitchFamily="34" charset="0"/>
                <a:ea typeface="Gungsuh"/>
                <a:cs typeface="Gungsuh"/>
              </a:rPr>
              <a:t>重复以上动作8-10次</a:t>
            </a:r>
            <a:endParaRPr lang="zh-TW" altLang="zh-HK" sz="1600" dirty="0">
              <a:latin typeface="Arial" panose="020B0604020202020204" pitchFamily="34" charset="0"/>
            </a:endParaRPr>
          </a:p>
          <a:p>
            <a:endParaRPr lang="zh-HK" altLang="en-US" dirty="0"/>
          </a:p>
        </p:txBody>
      </p:sp>
      <p:sp>
        <p:nvSpPr>
          <p:cNvPr id="7" name="Content Placeholder 6"/>
          <p:cNvSpPr>
            <a:spLocks noGrp="1"/>
          </p:cNvSpPr>
          <p:nvPr>
            <p:ph sz="half" idx="2"/>
          </p:nvPr>
        </p:nvSpPr>
        <p:spPr>
          <a:xfrm>
            <a:off x="6217920" y="1845735"/>
            <a:ext cx="4937760" cy="4388810"/>
          </a:xfrm>
        </p:spPr>
        <p:txBody>
          <a:bodyPr>
            <a:normAutofit fontScale="92500" lnSpcReduction="20000"/>
          </a:bodyPr>
          <a:lstStyle/>
          <a:p>
            <a:pPr lvl="0">
              <a:buFont typeface="Wingdings" panose="05000000000000000000" pitchFamily="2" charset="2"/>
              <a:buChar char="u"/>
            </a:pPr>
            <a:r>
              <a:rPr lang="zh-TW" altLang="en-US" sz="2400" b="1" dirty="0" smtClean="0"/>
              <a:t>起始动作</a:t>
            </a:r>
            <a:endParaRPr lang="en-US" altLang="zh-TW" sz="2400" b="1" dirty="0" smtClean="0"/>
          </a:p>
          <a:p>
            <a:pPr marL="342900" lvl="0" indent="-342900">
              <a:lnSpc>
                <a:spcPct val="115000"/>
              </a:lnSpc>
              <a:spcAft>
                <a:spcPts val="0"/>
              </a:spcAft>
              <a:buFont typeface="Arial" panose="020B0604020202020204" pitchFamily="34" charset="0"/>
              <a:buChar char="●"/>
            </a:pPr>
            <a:r>
              <a:rPr lang="zh-TW" altLang="zh-HK" sz="2400" dirty="0" smtClean="0">
                <a:latin typeface="Arial" panose="020B0604020202020204" pitchFamily="34" charset="0"/>
                <a:ea typeface="Gungsuh"/>
                <a:cs typeface="Gungsuh"/>
              </a:rPr>
              <a:t>将弹力带围绕掌心</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smtClean="0">
                <a:latin typeface="Arial" panose="020B0604020202020204" pitchFamily="34" charset="0"/>
                <a:ea typeface="Gungsuh"/>
                <a:cs typeface="Gungsuh"/>
              </a:rPr>
              <a:t>经过中背并穿过腋下</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smtClean="0">
                <a:latin typeface="Arial" panose="020B0604020202020204" pitchFamily="34" charset="0"/>
                <a:ea typeface="Gungsuh"/>
                <a:cs typeface="Gungsuh"/>
              </a:rPr>
              <a:t>双手置于胸前，手臂与地面平衡</a:t>
            </a:r>
            <a:r>
              <a:rPr lang="zh-TW" altLang="en-US" sz="2400" dirty="0" smtClean="0">
                <a:latin typeface="Arial" panose="020B0604020202020204" pitchFamily="34" charset="0"/>
                <a:ea typeface="Gungsuh"/>
                <a:cs typeface="Gungsuh"/>
              </a:rPr>
              <a:t>。</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手肘屈曲成90度</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smtClean="0">
                <a:latin typeface="Arial" panose="020B0604020202020204" pitchFamily="34" charset="0"/>
                <a:ea typeface="Gungsuh"/>
                <a:cs typeface="Gungsuh"/>
              </a:rPr>
              <a:t>掌心向下紧握弹力带</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smtClean="0">
                <a:latin typeface="Arial" panose="020B0604020202020204" pitchFamily="34" charset="0"/>
                <a:ea typeface="Gungsuh"/>
                <a:cs typeface="Gungsuh"/>
              </a:rPr>
              <a:t>锁紧手腕</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挺胸收腹，肩</a:t>
            </a:r>
            <a:r>
              <a:rPr lang="zh-TW" altLang="zh-HK" sz="2400" dirty="0" smtClean="0">
                <a:latin typeface="Arial" panose="020B0604020202020204" pitchFamily="34" charset="0"/>
                <a:ea typeface="Gungsuh"/>
                <a:cs typeface="Gungsuh"/>
              </a:rPr>
              <a:t>部放松</a:t>
            </a:r>
            <a:r>
              <a:rPr lang="zh-TW" altLang="en-US" sz="2400" dirty="0" smtClean="0">
                <a:latin typeface="Arial" panose="020B0604020202020204" pitchFamily="34" charset="0"/>
                <a:ea typeface="Gungsuh"/>
                <a:cs typeface="Gungsuh"/>
              </a:rPr>
              <a:t>。</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smtClean="0">
                <a:latin typeface="Arial" panose="020B0604020202020204" pitchFamily="34" charset="0"/>
                <a:ea typeface="Gungsuh"/>
                <a:cs typeface="Gungsuh"/>
              </a:rPr>
              <a:t>双脚平肩，眼望前方</a:t>
            </a:r>
            <a:r>
              <a:rPr lang="zh-TW" altLang="en-US" sz="2400" dirty="0" smtClean="0">
                <a:latin typeface="Arial" panose="020B0604020202020204" pitchFamily="34" charset="0"/>
                <a:ea typeface="Gungsuh"/>
                <a:cs typeface="Gungsuh"/>
              </a:rPr>
              <a:t>。</a:t>
            </a:r>
            <a:endParaRPr lang="zh-TW" altLang="zh-HK" sz="1600" dirty="0">
              <a:latin typeface="Arial" panose="020B0604020202020204" pitchFamily="34" charset="0"/>
            </a:endParaRPr>
          </a:p>
          <a:p>
            <a:endParaRPr lang="zh-HK" alt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pPr/>
              <a:t>11</a:t>
            </a:fld>
            <a:endParaRPr lang="en-US" dirty="0"/>
          </a:p>
        </p:txBody>
      </p:sp>
      <p:pic>
        <p:nvPicPr>
          <p:cNvPr id="11" name="image167.png"/>
          <p:cNvPicPr/>
          <p:nvPr/>
        </p:nvPicPr>
        <p:blipFill>
          <a:blip r:embed="rId2"/>
          <a:srcRect l="31891" t="16271" r="30288" b="8093"/>
          <a:stretch>
            <a:fillRect/>
          </a:stretch>
        </p:blipFill>
        <p:spPr>
          <a:xfrm>
            <a:off x="267565" y="3991870"/>
            <a:ext cx="2253962" cy="2713730"/>
          </a:xfrm>
          <a:prstGeom prst="rect">
            <a:avLst/>
          </a:prstGeom>
          <a:ln/>
        </p:spPr>
      </p:pic>
      <p:pic>
        <p:nvPicPr>
          <p:cNvPr id="2" name="Picture 1"/>
          <p:cNvPicPr>
            <a:picLocks noChangeAspect="1"/>
          </p:cNvPicPr>
          <p:nvPr/>
        </p:nvPicPr>
        <p:blipFill>
          <a:blip r:embed="rId3"/>
          <a:stretch>
            <a:fillRect/>
          </a:stretch>
        </p:blipFill>
        <p:spPr>
          <a:xfrm>
            <a:off x="3032862" y="3991870"/>
            <a:ext cx="2241102" cy="2716706"/>
          </a:xfrm>
          <a:prstGeom prst="rect">
            <a:avLst/>
          </a:prstGeom>
        </p:spPr>
      </p:pic>
      <p:pic>
        <p:nvPicPr>
          <p:cNvPr id="12" name="image129.png"/>
          <p:cNvPicPr/>
          <p:nvPr/>
        </p:nvPicPr>
        <p:blipFill>
          <a:blip r:embed="rId4"/>
          <a:srcRect l="31972" t="13306" r="35792"/>
          <a:stretch>
            <a:fillRect/>
          </a:stretch>
        </p:blipFill>
        <p:spPr>
          <a:xfrm>
            <a:off x="9673993" y="129832"/>
            <a:ext cx="2148551" cy="2981325"/>
          </a:xfrm>
          <a:prstGeom prst="rect">
            <a:avLst/>
          </a:prstGeom>
          <a:ln/>
        </p:spPr>
      </p:pic>
    </p:spTree>
    <p:extLst>
      <p:ext uri="{BB962C8B-B14F-4D97-AF65-F5344CB8AC3E}">
        <p14:creationId xmlns:p14="http://schemas.microsoft.com/office/powerpoint/2010/main" val="42343742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zh-TW" altLang="en-US" b="1" dirty="0"/>
              <a:t>胸大肌</a:t>
            </a:r>
            <a:r>
              <a:rPr lang="zh-TW" altLang="zh-HK" b="1" dirty="0" smtClean="0"/>
              <a:t>- </a:t>
            </a:r>
            <a:r>
              <a:rPr lang="zh-TW" altLang="zh-HK" b="1" dirty="0" smtClean="0"/>
              <a:t>初阶</a:t>
            </a:r>
            <a:endParaRPr lang="zh-HK" altLang="en-US" b="1" dirty="0"/>
          </a:p>
        </p:txBody>
      </p:sp>
      <p:sp>
        <p:nvSpPr>
          <p:cNvPr id="6" name="Content Placeholder 5"/>
          <p:cNvSpPr>
            <a:spLocks noGrp="1"/>
          </p:cNvSpPr>
          <p:nvPr>
            <p:ph sz="half" idx="1"/>
          </p:nvPr>
        </p:nvSpPr>
        <p:spPr>
          <a:xfrm>
            <a:off x="898207" y="1859461"/>
            <a:ext cx="4937760" cy="4023360"/>
          </a:xfrm>
        </p:spPr>
        <p:txBody>
          <a:bodyPr/>
          <a:lstStyle/>
          <a:p>
            <a:pPr>
              <a:buFont typeface="Wingdings" panose="05000000000000000000" pitchFamily="2" charset="2"/>
              <a:buChar char="u"/>
            </a:pPr>
            <a:r>
              <a:rPr lang="zh-TW" altLang="zh-HK" sz="2400" b="1" dirty="0" smtClean="0"/>
              <a:t>动作过程</a:t>
            </a:r>
          </a:p>
          <a:p>
            <a:pPr marL="342900" lvl="0" indent="-342900">
              <a:lnSpc>
                <a:spcPct val="115000"/>
              </a:lnSpc>
              <a:spcAft>
                <a:spcPts val="0"/>
              </a:spcAft>
              <a:buFont typeface="Arial" panose="020B0604020202020204" pitchFamily="34" charset="0"/>
              <a:buChar char="●"/>
            </a:pPr>
            <a:r>
              <a:rPr lang="zh-TW" altLang="zh-HK" sz="2400" dirty="0" smtClean="0">
                <a:latin typeface="Arial" panose="020B0604020202020204" pitchFamily="34" charset="0"/>
                <a:ea typeface="Gungsuh"/>
                <a:cs typeface="Gungsuh"/>
              </a:rPr>
              <a:t>向前拉动弹力带</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手肘保持微曲</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smtClean="0">
                <a:latin typeface="Arial" panose="020B0604020202020204" pitchFamily="34" charset="0"/>
                <a:ea typeface="Gungsuh"/>
                <a:cs typeface="Gungsuh"/>
              </a:rPr>
              <a:t>完成后返回起始动作</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smtClean="0">
                <a:latin typeface="Arial" panose="020B0604020202020204" pitchFamily="34" charset="0"/>
                <a:ea typeface="Gungsuh"/>
                <a:cs typeface="Gungsuh"/>
              </a:rPr>
              <a:t>向前拉动时呼气</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smtClean="0">
                <a:latin typeface="Arial" panose="020B0604020202020204" pitchFamily="34" charset="0"/>
                <a:ea typeface="Gungsuh"/>
                <a:cs typeface="Gungsuh"/>
              </a:rPr>
              <a:t>向后回臂时吸气</a:t>
            </a:r>
            <a:endParaRPr lang="zh-TW" altLang="zh-HK" sz="1600" dirty="0">
              <a:latin typeface="Arial" panose="020B0604020202020204" pitchFamily="34" charset="0"/>
            </a:endParaRPr>
          </a:p>
          <a:p>
            <a:pPr marL="342900" lvl="0" indent="-342900">
              <a:lnSpc>
                <a:spcPct val="115000"/>
              </a:lnSpc>
              <a:spcAft>
                <a:spcPts val="1000"/>
              </a:spcAft>
              <a:buFont typeface="Arial" panose="020B0604020202020204" pitchFamily="34" charset="0"/>
              <a:buChar char="●"/>
            </a:pPr>
            <a:r>
              <a:rPr lang="zh-TW" altLang="zh-HK" sz="2400" dirty="0" smtClean="0">
                <a:latin typeface="Arial" panose="020B0604020202020204" pitchFamily="34" charset="0"/>
                <a:ea typeface="Gungsuh"/>
                <a:cs typeface="Gungsuh"/>
              </a:rPr>
              <a:t>重复以上动作10-15次</a:t>
            </a:r>
            <a:endParaRPr lang="zh-TW" altLang="zh-HK" sz="1600" dirty="0">
              <a:latin typeface="Arial" panose="020B0604020202020204" pitchFamily="34" charset="0"/>
            </a:endParaRPr>
          </a:p>
          <a:p>
            <a:pPr marL="0" lvl="0" indent="0" eaLnBrk="0" fontAlgn="base" hangingPunct="0">
              <a:lnSpc>
                <a:spcPct val="100000"/>
              </a:lnSpc>
              <a:spcBef>
                <a:spcPct val="0"/>
              </a:spcBef>
              <a:spcAft>
                <a:spcPct val="0"/>
              </a:spcAft>
              <a:buClrTx/>
              <a:buSzTx/>
              <a:buFontTx/>
              <a:buChar char="•"/>
            </a:pPr>
            <a:endParaRPr lang="zh-TW" altLang="zh-HK" sz="1000" dirty="0" smtClean="0">
              <a:solidFill>
                <a:schemeClr val="tx1"/>
              </a:solidFill>
            </a:endParaRPr>
          </a:p>
          <a:p>
            <a:pPr marL="0" lvl="0" indent="0" eaLnBrk="0" fontAlgn="base" hangingPunct="0">
              <a:lnSpc>
                <a:spcPct val="100000"/>
              </a:lnSpc>
              <a:spcBef>
                <a:spcPct val="0"/>
              </a:spcBef>
              <a:spcAft>
                <a:spcPct val="0"/>
              </a:spcAft>
              <a:buClrTx/>
              <a:buSzTx/>
              <a:buNone/>
            </a:pPr>
            <a:endParaRPr lang="zh-TW" altLang="zh-HK" sz="2400" dirty="0">
              <a:solidFill>
                <a:schemeClr val="tx1"/>
              </a:solidFill>
              <a:latin typeface="Arial" panose="020B0604020202020204" pitchFamily="34" charset="0"/>
            </a:endParaRPr>
          </a:p>
          <a:p>
            <a:endParaRPr lang="zh-HK" altLang="en-US" dirty="0"/>
          </a:p>
        </p:txBody>
      </p:sp>
      <p:sp>
        <p:nvSpPr>
          <p:cNvPr id="7" name="Content Placeholder 6"/>
          <p:cNvSpPr>
            <a:spLocks noGrp="1"/>
          </p:cNvSpPr>
          <p:nvPr>
            <p:ph sz="half" idx="2"/>
          </p:nvPr>
        </p:nvSpPr>
        <p:spPr>
          <a:xfrm>
            <a:off x="6695122" y="1859461"/>
            <a:ext cx="4937760" cy="4023360"/>
          </a:xfrm>
        </p:spPr>
        <p:txBody>
          <a:bodyPr/>
          <a:lstStyle/>
          <a:p>
            <a:pPr lvl="0">
              <a:buFont typeface="Wingdings" panose="05000000000000000000" pitchFamily="2" charset="2"/>
              <a:buChar char="u"/>
            </a:pPr>
            <a:r>
              <a:rPr lang="zh-TW" altLang="en-US" sz="2400" b="1" dirty="0" smtClean="0"/>
              <a:t>注意事项</a:t>
            </a:r>
            <a:endParaRPr lang="en-US" altLang="zh-TW" sz="2400" b="1" dirty="0" smtClean="0"/>
          </a:p>
          <a:p>
            <a:pPr marL="342900" lvl="0" indent="-342900">
              <a:lnSpc>
                <a:spcPct val="115000"/>
              </a:lnSpc>
              <a:spcAft>
                <a:spcPts val="0"/>
              </a:spcAft>
              <a:buFont typeface="Arial" panose="020B0604020202020204" pitchFamily="34" charset="0"/>
              <a:buChar char="●"/>
            </a:pPr>
            <a:r>
              <a:rPr lang="zh-TW" altLang="zh-HK" sz="2400" dirty="0" smtClean="0">
                <a:latin typeface="Arial" panose="020B0604020202020204" pitchFamily="34" charset="0"/>
                <a:ea typeface="Gungsuh"/>
                <a:cs typeface="Gungsuh"/>
              </a:rPr>
              <a:t>避免颈部过份前倾</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smtClean="0">
                <a:latin typeface="Arial" panose="020B0604020202020204" pitchFamily="34" charset="0"/>
                <a:ea typeface="Gungsuh"/>
                <a:cs typeface="Gungsuh"/>
              </a:rPr>
              <a:t>避免手肘过份伸直</a:t>
            </a:r>
            <a:endParaRPr lang="zh-TW" altLang="zh-HK" sz="1600" dirty="0">
              <a:latin typeface="Arial" panose="020B0604020202020204" pitchFamily="34" charset="0"/>
            </a:endParaRPr>
          </a:p>
          <a:p>
            <a:pPr lvl="0">
              <a:buFont typeface="Wingdings" panose="05000000000000000000" pitchFamily="2" charset="2"/>
              <a:buChar char="Ø"/>
            </a:pPr>
            <a:endParaRPr lang="en-US" altLang="zh-TW" sz="2400" dirty="0"/>
          </a:p>
          <a:p>
            <a:pPr>
              <a:buFont typeface="Wingdings" panose="05000000000000000000" pitchFamily="2" charset="2"/>
              <a:buChar char="u"/>
            </a:pPr>
            <a:r>
              <a:rPr lang="zh-TW" altLang="zh-HK" sz="2400" b="1" dirty="0" smtClean="0"/>
              <a:t>相关动作</a:t>
            </a:r>
          </a:p>
          <a:p>
            <a:pPr marL="342900" indent="-342900">
              <a:lnSpc>
                <a:spcPct val="115000"/>
              </a:lnSpc>
              <a:spcAft>
                <a:spcPts val="0"/>
              </a:spcAft>
              <a:buFont typeface="Arial" panose="020B0604020202020204" pitchFamily="34" charset="0"/>
              <a:buChar char="●"/>
            </a:pPr>
            <a:r>
              <a:rPr lang="zh-TW" altLang="en-US" sz="2400" dirty="0" smtClean="0">
                <a:latin typeface="Arial" panose="020B0604020202020204" pitchFamily="34" charset="0"/>
                <a:ea typeface="Gungsuh"/>
                <a:cs typeface="Gungsuh"/>
              </a:rPr>
              <a:t>棒球</a:t>
            </a:r>
            <a:r>
              <a:rPr lang="en-US" altLang="zh-TW" sz="2400" dirty="0" smtClean="0">
                <a:latin typeface="Arial" panose="020B0604020202020204" pitchFamily="34" charset="0"/>
                <a:ea typeface="Gungsuh"/>
                <a:cs typeface="Gungsuh"/>
              </a:rPr>
              <a:t>(</a:t>
            </a:r>
            <a:r>
              <a:rPr lang="zh-TW" altLang="en-US" sz="2400" dirty="0" smtClean="0">
                <a:latin typeface="Arial" panose="020B0604020202020204" pitchFamily="34" charset="0"/>
                <a:ea typeface="Gungsuh"/>
                <a:cs typeface="Gungsuh"/>
              </a:rPr>
              <a:t>击球</a:t>
            </a:r>
            <a:r>
              <a:rPr lang="en-US" altLang="zh-TW" sz="2400" dirty="0" smtClean="0">
                <a:latin typeface="Arial" panose="020B0604020202020204" pitchFamily="34" charset="0"/>
                <a:ea typeface="Gungsuh"/>
                <a:cs typeface="Gungsuh"/>
              </a:rPr>
              <a:t>)</a:t>
            </a:r>
            <a:r>
              <a:rPr lang="zh-TW" altLang="en-US" sz="2400" dirty="0">
                <a:latin typeface="Arial" panose="020B0604020202020204" pitchFamily="34" charset="0"/>
                <a:ea typeface="Gungsuh"/>
                <a:cs typeface="Gungsuh"/>
              </a:rPr>
              <a:t>、蛙式</a:t>
            </a:r>
            <a:r>
              <a:rPr lang="en-US" altLang="zh-TW" sz="2400" dirty="0">
                <a:latin typeface="Arial" panose="020B0604020202020204" pitchFamily="34" charset="0"/>
                <a:ea typeface="Gungsuh"/>
                <a:cs typeface="Gungsuh"/>
              </a:rPr>
              <a:t>(</a:t>
            </a:r>
            <a:r>
              <a:rPr lang="zh-TW" altLang="en-US" sz="2400" dirty="0">
                <a:latin typeface="Arial" panose="020B0604020202020204" pitchFamily="34" charset="0"/>
                <a:ea typeface="Gungsuh"/>
                <a:cs typeface="Gungsuh"/>
              </a:rPr>
              <a:t>抱水</a:t>
            </a:r>
            <a:r>
              <a:rPr lang="en-US" altLang="zh-TW" sz="2400" dirty="0">
                <a:latin typeface="Arial" panose="020B0604020202020204" pitchFamily="34" charset="0"/>
                <a:ea typeface="Gungsuh"/>
                <a:cs typeface="Gungsuh"/>
              </a:rPr>
              <a:t>)</a:t>
            </a:r>
            <a:endParaRPr lang="zh-HK" altLang="en-US" sz="2400" dirty="0">
              <a:latin typeface="Arial" panose="020B0604020202020204" pitchFamily="34" charset="0"/>
              <a:ea typeface="Gungsuh"/>
              <a:cs typeface="Gungsuh"/>
            </a:endParaRPr>
          </a:p>
        </p:txBody>
      </p:sp>
      <p:sp>
        <p:nvSpPr>
          <p:cNvPr id="4" name="Slide Number Placeholder 3"/>
          <p:cNvSpPr>
            <a:spLocks noGrp="1"/>
          </p:cNvSpPr>
          <p:nvPr>
            <p:ph type="sldNum" sz="quarter" idx="12"/>
          </p:nvPr>
        </p:nvSpPr>
        <p:spPr/>
        <p:txBody>
          <a:bodyPr/>
          <a:lstStyle/>
          <a:p>
            <a:fld id="{6D22F896-40B5-4ADD-8801-0D06FADFA095}" type="slidenum">
              <a:rPr lang="en-US" smtClean="0"/>
              <a:pPr/>
              <a:t>12</a:t>
            </a:fld>
            <a:endParaRPr lang="en-US" dirty="0"/>
          </a:p>
        </p:txBody>
      </p:sp>
      <p:pic>
        <p:nvPicPr>
          <p:cNvPr id="8" name="image166.png"/>
          <p:cNvPicPr/>
          <p:nvPr/>
        </p:nvPicPr>
        <p:blipFill>
          <a:blip r:embed="rId2"/>
          <a:srcRect l="32452" t="11809" r="33351" b="6980"/>
          <a:stretch>
            <a:fillRect/>
          </a:stretch>
        </p:blipFill>
        <p:spPr>
          <a:xfrm>
            <a:off x="4346314" y="3570851"/>
            <a:ext cx="2045250" cy="3097804"/>
          </a:xfrm>
          <a:prstGeom prst="rect">
            <a:avLst/>
          </a:prstGeom>
          <a:ln/>
        </p:spPr>
      </p:pic>
    </p:spTree>
    <p:extLst>
      <p:ext uri="{BB962C8B-B14F-4D97-AF65-F5344CB8AC3E}">
        <p14:creationId xmlns:p14="http://schemas.microsoft.com/office/powerpoint/2010/main" val="2124408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zh-TW" altLang="en-US" b="1" dirty="0"/>
              <a:t>胸大肌</a:t>
            </a:r>
            <a:r>
              <a:rPr lang="zh-TW" altLang="zh-HK" b="1" dirty="0" smtClean="0"/>
              <a:t>- </a:t>
            </a:r>
            <a:r>
              <a:rPr lang="zh-TW" altLang="en-US" b="1" dirty="0" smtClean="0"/>
              <a:t>进</a:t>
            </a:r>
            <a:r>
              <a:rPr lang="zh-TW" altLang="zh-HK" b="1" dirty="0" smtClean="0"/>
              <a:t>阶</a:t>
            </a:r>
            <a:endParaRPr lang="zh-HK" altLang="en-US" b="1" dirty="0"/>
          </a:p>
        </p:txBody>
      </p:sp>
      <p:sp>
        <p:nvSpPr>
          <p:cNvPr id="6" name="Content Placeholder 5"/>
          <p:cNvSpPr>
            <a:spLocks noGrp="1"/>
          </p:cNvSpPr>
          <p:nvPr>
            <p:ph sz="half" idx="1"/>
          </p:nvPr>
        </p:nvSpPr>
        <p:spPr/>
        <p:txBody>
          <a:bodyPr>
            <a:normAutofit/>
          </a:bodyPr>
          <a:lstStyle/>
          <a:p>
            <a:pPr>
              <a:buFont typeface="Wingdings" panose="05000000000000000000" pitchFamily="2" charset="2"/>
              <a:buChar char="u"/>
            </a:pPr>
            <a:r>
              <a:rPr lang="zh-TW" altLang="zh-HK" sz="2400" b="1" dirty="0" smtClean="0"/>
              <a:t>热身动作</a:t>
            </a:r>
          </a:p>
          <a:p>
            <a:pPr marL="342900" lvl="0" indent="-342900">
              <a:lnSpc>
                <a:spcPct val="115000"/>
              </a:lnSpc>
              <a:spcAft>
                <a:spcPts val="0"/>
              </a:spcAft>
              <a:buFont typeface="Arial" panose="020B0604020202020204" pitchFamily="34" charset="0"/>
              <a:buChar char="●"/>
            </a:pPr>
            <a:r>
              <a:rPr lang="zh-TW" altLang="zh-HK" sz="2400" dirty="0" smtClean="0">
                <a:latin typeface="Arial" panose="020B0604020202020204" pitchFamily="34" charset="0"/>
                <a:ea typeface="Gungsuh"/>
                <a:cs typeface="Gungsuh"/>
              </a:rPr>
              <a:t>双手提</a:t>
            </a:r>
            <a:r>
              <a:rPr lang="zh-TW" altLang="zh-HK" sz="2400" dirty="0">
                <a:latin typeface="Arial" panose="020B0604020202020204" pitchFamily="34" charset="0"/>
                <a:ea typeface="Gungsuh"/>
                <a:cs typeface="Gungsuh"/>
              </a:rPr>
              <a:t>臂向前，平</a:t>
            </a:r>
            <a:r>
              <a:rPr lang="zh-TW" altLang="zh-HK" sz="2400" dirty="0" smtClean="0">
                <a:latin typeface="Arial" panose="020B0604020202020204" pitchFamily="34" charset="0"/>
                <a:ea typeface="Gungsuh"/>
                <a:cs typeface="Gungsuh"/>
              </a:rPr>
              <a:t>肩</a:t>
            </a:r>
            <a:r>
              <a:rPr lang="zh-TW" altLang="en-US" sz="2400" dirty="0">
                <a:latin typeface="Arial" panose="020B0604020202020204" pitchFamily="34" charset="0"/>
                <a:ea typeface="Gungsuh"/>
                <a:cs typeface="Gungsuh"/>
              </a:rPr>
              <a:t>。</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smtClean="0">
                <a:latin typeface="Arial" panose="020B0604020202020204" pitchFamily="34" charset="0"/>
                <a:ea typeface="Gungsuh"/>
                <a:cs typeface="Gungsuh"/>
              </a:rPr>
              <a:t>双手向外打开，将胸部扩开</a:t>
            </a:r>
            <a:r>
              <a:rPr lang="zh-TW" altLang="en-US" sz="2400" dirty="0" smtClean="0">
                <a:latin typeface="Arial" panose="020B0604020202020204" pitchFamily="34" charset="0"/>
                <a:ea typeface="Gungsuh"/>
                <a:cs typeface="Gungsuh"/>
              </a:rPr>
              <a:t>。</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smtClean="0">
                <a:latin typeface="Arial" panose="020B0604020202020204" pitchFamily="34" charset="0"/>
                <a:ea typeface="Gungsuh"/>
                <a:cs typeface="Gungsuh"/>
              </a:rPr>
              <a:t>重复以上动作8-10次</a:t>
            </a:r>
            <a:endParaRPr lang="zh-TW" altLang="zh-HK" sz="1600" dirty="0">
              <a:latin typeface="Arial" panose="020B0604020202020204" pitchFamily="34" charset="0"/>
            </a:endParaRPr>
          </a:p>
          <a:p>
            <a:endParaRPr lang="zh-HK" altLang="en-US" dirty="0"/>
          </a:p>
        </p:txBody>
      </p:sp>
      <p:sp>
        <p:nvSpPr>
          <p:cNvPr id="7" name="Content Placeholder 6"/>
          <p:cNvSpPr>
            <a:spLocks noGrp="1"/>
          </p:cNvSpPr>
          <p:nvPr>
            <p:ph sz="half" idx="2"/>
          </p:nvPr>
        </p:nvSpPr>
        <p:spPr>
          <a:xfrm>
            <a:off x="6274723" y="2178244"/>
            <a:ext cx="4937760" cy="4388810"/>
          </a:xfrm>
        </p:spPr>
        <p:txBody>
          <a:bodyPr>
            <a:normAutofit/>
          </a:bodyPr>
          <a:lstStyle/>
          <a:p>
            <a:pPr lvl="0">
              <a:buFont typeface="Wingdings" panose="05000000000000000000" pitchFamily="2" charset="2"/>
              <a:buChar char="u"/>
            </a:pPr>
            <a:r>
              <a:rPr lang="zh-TW" altLang="en-US" sz="2400" b="1" dirty="0" smtClean="0"/>
              <a:t>起始动作</a:t>
            </a:r>
            <a:endParaRPr lang="en-US" altLang="zh-TW" sz="2400" b="1" dirty="0" smtClean="0"/>
          </a:p>
          <a:p>
            <a:pPr marL="342900" lvl="0" indent="-342900">
              <a:lnSpc>
                <a:spcPct val="115000"/>
              </a:lnSpc>
              <a:spcAft>
                <a:spcPts val="0"/>
              </a:spcAft>
              <a:buFont typeface="Arial" panose="020B0604020202020204" pitchFamily="34" charset="0"/>
              <a:buChar char="●"/>
            </a:pPr>
            <a:r>
              <a:rPr lang="zh-TW" altLang="zh-HK" sz="2400" dirty="0" smtClean="0">
                <a:latin typeface="Arial" panose="020B0604020202020204" pitchFamily="34" charset="0"/>
                <a:ea typeface="Gungsuh"/>
                <a:cs typeface="Gungsuh"/>
              </a:rPr>
              <a:t>右脚踏稳弹力带末端</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smtClean="0">
                <a:latin typeface="Arial" panose="020B0604020202020204" pitchFamily="34" charset="0"/>
                <a:ea typeface="Gungsuh"/>
                <a:cs typeface="Gungsuh"/>
              </a:rPr>
              <a:t>单手握弹力带前端并围绕掌心</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smtClean="0">
                <a:latin typeface="Arial" panose="020B0604020202020204" pitchFamily="34" charset="0"/>
                <a:ea typeface="Gungsuh"/>
                <a:cs typeface="Gungsuh"/>
              </a:rPr>
              <a:t>掌心向前，锁紧手腕</a:t>
            </a:r>
            <a:r>
              <a:rPr lang="zh-TW" altLang="en-US" sz="2400" dirty="0" smtClean="0">
                <a:latin typeface="Arial" panose="020B0604020202020204" pitchFamily="34" charset="0"/>
                <a:ea typeface="Gungsuh"/>
                <a:cs typeface="Gungsuh"/>
              </a:rPr>
              <a:t>。</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smtClean="0">
                <a:latin typeface="Arial" panose="020B0604020202020204" pitchFamily="34" charset="0"/>
                <a:ea typeface="Gungsuh"/>
                <a:cs typeface="Gungsuh"/>
              </a:rPr>
              <a:t>左脚踏前曲膝</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挺胸收腹，眼望前方，肩</a:t>
            </a:r>
            <a:r>
              <a:rPr lang="zh-TW" altLang="zh-HK" sz="2400" dirty="0" smtClean="0">
                <a:latin typeface="Arial" panose="020B0604020202020204" pitchFamily="34" charset="0"/>
                <a:ea typeface="Gungsuh"/>
                <a:cs typeface="Gungsuh"/>
              </a:rPr>
              <a:t>部放松</a:t>
            </a:r>
            <a:r>
              <a:rPr lang="zh-TW" altLang="en-US" sz="2400" dirty="0" smtClean="0">
                <a:latin typeface="Arial" panose="020B0604020202020204" pitchFamily="34" charset="0"/>
                <a:ea typeface="Gungsuh"/>
                <a:cs typeface="Gungsuh"/>
              </a:rPr>
              <a:t>。</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smtClean="0">
                <a:latin typeface="Arial" panose="020B0604020202020204" pitchFamily="34" charset="0"/>
                <a:ea typeface="Gungsuh"/>
                <a:cs typeface="Gungsuh"/>
              </a:rPr>
              <a:t>手肘微曲，垂下置于身旁</a:t>
            </a:r>
            <a:r>
              <a:rPr lang="zh-TW" altLang="en-US" sz="2400" dirty="0" smtClean="0">
                <a:latin typeface="Arial" panose="020B0604020202020204" pitchFamily="34" charset="0"/>
                <a:ea typeface="Gungsuh"/>
                <a:cs typeface="Gungsuh"/>
              </a:rPr>
              <a:t>。</a:t>
            </a:r>
            <a:endParaRPr lang="zh-TW" altLang="zh-HK" sz="1600" dirty="0">
              <a:latin typeface="Arial" panose="020B0604020202020204" pitchFamily="34" charset="0"/>
            </a:endParaRPr>
          </a:p>
          <a:p>
            <a:endParaRPr lang="zh-HK" alt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pPr/>
              <a:t>13</a:t>
            </a:fld>
            <a:endParaRPr lang="en-US" dirty="0"/>
          </a:p>
        </p:txBody>
      </p:sp>
      <p:pic>
        <p:nvPicPr>
          <p:cNvPr id="11" name="image167.png"/>
          <p:cNvPicPr/>
          <p:nvPr/>
        </p:nvPicPr>
        <p:blipFill>
          <a:blip r:embed="rId2"/>
          <a:srcRect l="31891" t="16271" r="30288" b="8093"/>
          <a:stretch>
            <a:fillRect/>
          </a:stretch>
        </p:blipFill>
        <p:spPr>
          <a:xfrm>
            <a:off x="267565" y="3991870"/>
            <a:ext cx="2253962" cy="2713730"/>
          </a:xfrm>
          <a:prstGeom prst="rect">
            <a:avLst/>
          </a:prstGeom>
          <a:ln/>
        </p:spPr>
      </p:pic>
      <p:pic>
        <p:nvPicPr>
          <p:cNvPr id="2" name="Picture 1"/>
          <p:cNvPicPr>
            <a:picLocks noChangeAspect="1"/>
          </p:cNvPicPr>
          <p:nvPr/>
        </p:nvPicPr>
        <p:blipFill>
          <a:blip r:embed="rId3"/>
          <a:stretch>
            <a:fillRect/>
          </a:stretch>
        </p:blipFill>
        <p:spPr>
          <a:xfrm>
            <a:off x="3032862" y="3991870"/>
            <a:ext cx="2241102" cy="2716706"/>
          </a:xfrm>
          <a:prstGeom prst="rect">
            <a:avLst/>
          </a:prstGeom>
        </p:spPr>
      </p:pic>
      <p:pic>
        <p:nvPicPr>
          <p:cNvPr id="9" name="image172.png"/>
          <p:cNvPicPr/>
          <p:nvPr/>
        </p:nvPicPr>
        <p:blipFill>
          <a:blip r:embed="rId4"/>
          <a:srcRect l="34390" t="27904" r="36393"/>
          <a:stretch>
            <a:fillRect/>
          </a:stretch>
        </p:blipFill>
        <p:spPr>
          <a:xfrm>
            <a:off x="9723032" y="120911"/>
            <a:ext cx="2228823" cy="2973271"/>
          </a:xfrm>
          <a:prstGeom prst="rect">
            <a:avLst/>
          </a:prstGeom>
          <a:ln/>
        </p:spPr>
      </p:pic>
    </p:spTree>
    <p:extLst>
      <p:ext uri="{BB962C8B-B14F-4D97-AF65-F5344CB8AC3E}">
        <p14:creationId xmlns:p14="http://schemas.microsoft.com/office/powerpoint/2010/main" val="28691956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zh-TW" altLang="en-US" b="1" dirty="0"/>
              <a:t>胸大肌</a:t>
            </a:r>
            <a:r>
              <a:rPr lang="zh-TW" altLang="zh-HK" b="1" dirty="0" smtClean="0"/>
              <a:t>- </a:t>
            </a:r>
            <a:r>
              <a:rPr lang="zh-TW" altLang="en-US" b="1" dirty="0" smtClean="0"/>
              <a:t>进</a:t>
            </a:r>
            <a:r>
              <a:rPr lang="zh-TW" altLang="zh-HK" b="1" dirty="0" smtClean="0"/>
              <a:t>阶</a:t>
            </a:r>
            <a:endParaRPr lang="zh-HK" altLang="en-US" b="1" dirty="0"/>
          </a:p>
        </p:txBody>
      </p:sp>
      <p:sp>
        <p:nvSpPr>
          <p:cNvPr id="6" name="Content Placeholder 5"/>
          <p:cNvSpPr>
            <a:spLocks noGrp="1"/>
          </p:cNvSpPr>
          <p:nvPr>
            <p:ph sz="half" idx="1"/>
          </p:nvPr>
        </p:nvSpPr>
        <p:spPr>
          <a:xfrm>
            <a:off x="898207" y="1859461"/>
            <a:ext cx="4937760" cy="4023360"/>
          </a:xfrm>
        </p:spPr>
        <p:txBody>
          <a:bodyPr>
            <a:normAutofit fontScale="92500" lnSpcReduction="10000"/>
          </a:bodyPr>
          <a:lstStyle/>
          <a:p>
            <a:pPr>
              <a:buFont typeface="Wingdings" panose="05000000000000000000" pitchFamily="2" charset="2"/>
              <a:buChar char="u"/>
            </a:pPr>
            <a:r>
              <a:rPr lang="zh-TW" altLang="zh-HK" sz="2400" b="1" dirty="0" smtClean="0"/>
              <a:t>动作过程</a:t>
            </a:r>
          </a:p>
          <a:p>
            <a:pPr marL="342900" lvl="0" indent="-342900">
              <a:lnSpc>
                <a:spcPct val="115000"/>
              </a:lnSpc>
              <a:spcAft>
                <a:spcPts val="0"/>
              </a:spcAft>
              <a:buFont typeface="Arial" panose="020B0604020202020204" pitchFamily="34" charset="0"/>
              <a:buChar char="●"/>
            </a:pPr>
            <a:r>
              <a:rPr lang="zh-TW" altLang="en-US" sz="2400" dirty="0" smtClean="0">
                <a:latin typeface="Arial" panose="020B0604020202020204" pitchFamily="34" charset="0"/>
                <a:ea typeface="Gungsuh"/>
                <a:cs typeface="Gungsuh"/>
              </a:rPr>
              <a:t>提</a:t>
            </a:r>
            <a:r>
              <a:rPr lang="zh-TW" altLang="en-US" sz="2400" dirty="0">
                <a:latin typeface="Arial" panose="020B0604020202020204" pitchFamily="34" charset="0"/>
                <a:ea typeface="Gungsuh"/>
                <a:cs typeface="Gungsuh"/>
              </a:rPr>
              <a:t>臂至左肩前方</a:t>
            </a:r>
          </a:p>
          <a:p>
            <a:pPr marL="342900" lvl="0" indent="-342900">
              <a:lnSpc>
                <a:spcPct val="115000"/>
              </a:lnSpc>
              <a:spcAft>
                <a:spcPts val="0"/>
              </a:spcAft>
              <a:buFont typeface="Arial" panose="020B0604020202020204" pitchFamily="34" charset="0"/>
              <a:buChar char="●"/>
            </a:pPr>
            <a:r>
              <a:rPr lang="zh-TW" altLang="en-US" sz="2400" dirty="0" smtClean="0">
                <a:latin typeface="Arial" panose="020B0604020202020204" pitchFamily="34" charset="0"/>
                <a:ea typeface="Gungsuh"/>
                <a:cs typeface="Gungsuh"/>
              </a:rPr>
              <a:t>手肘</a:t>
            </a:r>
            <a:r>
              <a:rPr lang="zh-TW" altLang="en-US" sz="2400" dirty="0">
                <a:latin typeface="Arial" panose="020B0604020202020204" pitchFamily="34" charset="0"/>
                <a:ea typeface="Gungsuh"/>
                <a:cs typeface="Gungsuh"/>
              </a:rPr>
              <a:t>保持微曲，掌心向</a:t>
            </a:r>
            <a:r>
              <a:rPr lang="zh-TW" altLang="en-US" sz="2400" dirty="0" smtClean="0">
                <a:latin typeface="Arial" panose="020B0604020202020204" pitchFamily="34" charset="0"/>
                <a:ea typeface="Gungsuh"/>
                <a:cs typeface="Gungsuh"/>
              </a:rPr>
              <a:t>天。</a:t>
            </a:r>
            <a:endParaRPr lang="zh-TW" altLang="en-US" sz="2400" dirty="0">
              <a:latin typeface="Arial" panose="020B0604020202020204" pitchFamily="34" charset="0"/>
              <a:ea typeface="Gungsuh"/>
              <a:cs typeface="Gungsuh"/>
            </a:endParaRPr>
          </a:p>
          <a:p>
            <a:pPr marL="342900" lvl="0" indent="-342900">
              <a:lnSpc>
                <a:spcPct val="115000"/>
              </a:lnSpc>
              <a:spcAft>
                <a:spcPts val="0"/>
              </a:spcAft>
              <a:buFont typeface="Arial" panose="020B0604020202020204" pitchFamily="34" charset="0"/>
              <a:buChar char="●"/>
            </a:pPr>
            <a:r>
              <a:rPr lang="zh-TW" altLang="en-US" sz="2400" dirty="0" smtClean="0">
                <a:latin typeface="Arial" panose="020B0604020202020204" pitchFamily="34" charset="0"/>
                <a:ea typeface="Gungsuh"/>
                <a:cs typeface="Gungsuh"/>
              </a:rPr>
              <a:t>完成后返回起始动作</a:t>
            </a:r>
          </a:p>
          <a:p>
            <a:pPr marL="342900" lvl="0" indent="-342900">
              <a:lnSpc>
                <a:spcPct val="115000"/>
              </a:lnSpc>
              <a:spcAft>
                <a:spcPts val="0"/>
              </a:spcAft>
              <a:buFont typeface="Arial" panose="020B0604020202020204" pitchFamily="34" charset="0"/>
              <a:buChar char="●"/>
            </a:pPr>
            <a:r>
              <a:rPr lang="zh-TW" altLang="en-US" sz="2400" dirty="0" smtClean="0">
                <a:latin typeface="Arial" panose="020B0604020202020204" pitchFamily="34" charset="0"/>
                <a:ea typeface="Gungsuh"/>
                <a:cs typeface="Gungsuh"/>
              </a:rPr>
              <a:t>向上拉动时呼气</a:t>
            </a:r>
          </a:p>
          <a:p>
            <a:pPr marL="342900" lvl="0" indent="-342900">
              <a:lnSpc>
                <a:spcPct val="115000"/>
              </a:lnSpc>
              <a:spcAft>
                <a:spcPts val="0"/>
              </a:spcAft>
              <a:buFont typeface="Arial" panose="020B0604020202020204" pitchFamily="34" charset="0"/>
              <a:buChar char="●"/>
            </a:pPr>
            <a:r>
              <a:rPr lang="zh-TW" altLang="en-US" sz="2400" dirty="0" smtClean="0">
                <a:latin typeface="Arial" panose="020B0604020202020204" pitchFamily="34" charset="0"/>
                <a:ea typeface="Gungsuh"/>
                <a:cs typeface="Gungsuh"/>
              </a:rPr>
              <a:t>向下回臂时吸气</a:t>
            </a:r>
          </a:p>
          <a:p>
            <a:pPr marL="342900" lvl="0" indent="-342900">
              <a:lnSpc>
                <a:spcPct val="115000"/>
              </a:lnSpc>
              <a:spcAft>
                <a:spcPts val="0"/>
              </a:spcAft>
              <a:buFont typeface="Arial" panose="020B0604020202020204" pitchFamily="34" charset="0"/>
              <a:buChar char="●"/>
            </a:pPr>
            <a:r>
              <a:rPr lang="zh-TW" altLang="en-US" sz="2400" dirty="0" smtClean="0">
                <a:latin typeface="Arial" panose="020B0604020202020204" pitchFamily="34" charset="0"/>
                <a:ea typeface="Gungsuh"/>
                <a:cs typeface="Gungsuh"/>
              </a:rPr>
              <a:t>重复以上动作</a:t>
            </a:r>
            <a:r>
              <a:rPr lang="en-US" altLang="zh-TW" sz="2400" dirty="0" smtClean="0">
                <a:latin typeface="Arial" panose="020B0604020202020204" pitchFamily="34" charset="0"/>
                <a:ea typeface="Gungsuh"/>
                <a:cs typeface="Gungsuh"/>
              </a:rPr>
              <a:t>10-15</a:t>
            </a:r>
            <a:r>
              <a:rPr lang="zh-TW" altLang="en-US" sz="2400" dirty="0">
                <a:latin typeface="Arial" panose="020B0604020202020204" pitchFamily="34" charset="0"/>
                <a:ea typeface="Gungsuh"/>
                <a:cs typeface="Gungsuh"/>
              </a:rPr>
              <a:t>次</a:t>
            </a:r>
          </a:p>
          <a:p>
            <a:pPr marL="342900" lvl="0" indent="-342900">
              <a:lnSpc>
                <a:spcPct val="115000"/>
              </a:lnSpc>
              <a:spcAft>
                <a:spcPts val="0"/>
              </a:spcAft>
              <a:buFont typeface="Arial" panose="020B0604020202020204" pitchFamily="34" charset="0"/>
              <a:buChar char="●"/>
            </a:pPr>
            <a:r>
              <a:rPr lang="zh-TW" altLang="en-US" sz="2400" dirty="0" smtClean="0">
                <a:latin typeface="Arial" panose="020B0604020202020204" pitchFamily="34" charset="0"/>
                <a:ea typeface="Gungsuh"/>
                <a:cs typeface="Gungsuh"/>
              </a:rPr>
              <a:t>换边继续</a:t>
            </a:r>
            <a:endParaRPr lang="zh-TW" altLang="en-US" sz="2400" dirty="0">
              <a:latin typeface="Arial" panose="020B0604020202020204" pitchFamily="34" charset="0"/>
              <a:ea typeface="Gungsuh"/>
              <a:cs typeface="Gungsuh"/>
            </a:endParaRPr>
          </a:p>
          <a:p>
            <a:pPr marL="0" lvl="0" indent="0" eaLnBrk="0" fontAlgn="base" hangingPunct="0">
              <a:lnSpc>
                <a:spcPct val="100000"/>
              </a:lnSpc>
              <a:spcBef>
                <a:spcPct val="0"/>
              </a:spcBef>
              <a:spcAft>
                <a:spcPct val="0"/>
              </a:spcAft>
              <a:buClrTx/>
              <a:buSzTx/>
              <a:buFontTx/>
              <a:buChar char="•"/>
            </a:pPr>
            <a:endParaRPr lang="zh-TW" altLang="zh-HK" sz="1000" dirty="0" smtClean="0">
              <a:solidFill>
                <a:schemeClr val="tx1"/>
              </a:solidFill>
            </a:endParaRPr>
          </a:p>
          <a:p>
            <a:pPr marL="0" lvl="0" indent="0" eaLnBrk="0" fontAlgn="base" hangingPunct="0">
              <a:lnSpc>
                <a:spcPct val="100000"/>
              </a:lnSpc>
              <a:spcBef>
                <a:spcPct val="0"/>
              </a:spcBef>
              <a:spcAft>
                <a:spcPct val="0"/>
              </a:spcAft>
              <a:buClrTx/>
              <a:buSzTx/>
              <a:buNone/>
            </a:pPr>
            <a:endParaRPr lang="zh-TW" altLang="zh-HK" sz="2400" dirty="0">
              <a:solidFill>
                <a:schemeClr val="tx1"/>
              </a:solidFill>
              <a:latin typeface="Arial" panose="020B0604020202020204" pitchFamily="34" charset="0"/>
            </a:endParaRPr>
          </a:p>
          <a:p>
            <a:endParaRPr lang="zh-HK" altLang="en-US" dirty="0"/>
          </a:p>
        </p:txBody>
      </p:sp>
      <p:sp>
        <p:nvSpPr>
          <p:cNvPr id="7" name="Content Placeholder 6"/>
          <p:cNvSpPr>
            <a:spLocks noGrp="1"/>
          </p:cNvSpPr>
          <p:nvPr>
            <p:ph sz="half" idx="2"/>
          </p:nvPr>
        </p:nvSpPr>
        <p:spPr>
          <a:xfrm>
            <a:off x="6695122" y="1859461"/>
            <a:ext cx="4937760" cy="4023360"/>
          </a:xfrm>
        </p:spPr>
        <p:txBody>
          <a:bodyPr>
            <a:normAutofit fontScale="92500" lnSpcReduction="10000"/>
          </a:bodyPr>
          <a:lstStyle/>
          <a:p>
            <a:pPr lvl="0">
              <a:buFont typeface="Wingdings" panose="05000000000000000000" pitchFamily="2" charset="2"/>
              <a:buChar char="u"/>
            </a:pPr>
            <a:r>
              <a:rPr lang="zh-TW" altLang="en-US" sz="2400" b="1" dirty="0" smtClean="0"/>
              <a:t>注意事项</a:t>
            </a:r>
            <a:endParaRPr lang="en-US" altLang="zh-TW" sz="2400" b="1" dirty="0" smtClean="0"/>
          </a:p>
          <a:p>
            <a:pPr marL="342900" lvl="0" indent="-342900">
              <a:lnSpc>
                <a:spcPct val="115000"/>
              </a:lnSpc>
              <a:spcAft>
                <a:spcPts val="0"/>
              </a:spcAft>
              <a:buFont typeface="Arial" panose="020B0604020202020204" pitchFamily="34" charset="0"/>
              <a:buChar char="●"/>
            </a:pPr>
            <a:r>
              <a:rPr lang="zh-TW" altLang="zh-HK" sz="2400" dirty="0" smtClean="0">
                <a:latin typeface="Arial" panose="020B0604020202020204" pitchFamily="34" charset="0"/>
                <a:ea typeface="Gungsuh"/>
                <a:cs typeface="Gungsuh"/>
              </a:rPr>
              <a:t>膝部不可前过脚尖</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smtClean="0">
                <a:latin typeface="Arial" panose="020B0604020202020204" pitchFamily="34" charset="0"/>
                <a:ea typeface="Gungsuh"/>
                <a:cs typeface="Gungsuh"/>
              </a:rPr>
              <a:t>保持身体平衡</a:t>
            </a:r>
            <a:endParaRPr lang="zh-TW" altLang="zh-HK" sz="1600" dirty="0">
              <a:latin typeface="Arial" panose="020B0604020202020204" pitchFamily="34" charset="0"/>
            </a:endParaRPr>
          </a:p>
          <a:p>
            <a:pPr lvl="0">
              <a:buFont typeface="Wingdings" panose="05000000000000000000" pitchFamily="2" charset="2"/>
              <a:buChar char="Ø"/>
            </a:pPr>
            <a:endParaRPr lang="en-US" altLang="zh-TW" sz="2400" dirty="0"/>
          </a:p>
          <a:p>
            <a:pPr>
              <a:buFont typeface="Wingdings" panose="05000000000000000000" pitchFamily="2" charset="2"/>
              <a:buChar char="u"/>
            </a:pPr>
            <a:r>
              <a:rPr lang="zh-TW" altLang="zh-HK" sz="2400" b="1" dirty="0" smtClean="0"/>
              <a:t>相关动作</a:t>
            </a:r>
          </a:p>
          <a:p>
            <a:pPr marL="342900" indent="-342900">
              <a:lnSpc>
                <a:spcPct val="115000"/>
              </a:lnSpc>
              <a:spcAft>
                <a:spcPts val="0"/>
              </a:spcAft>
              <a:buFont typeface="Arial" panose="020B0604020202020204" pitchFamily="34" charset="0"/>
              <a:buChar char="●"/>
            </a:pPr>
            <a:r>
              <a:rPr lang="zh-TW" altLang="en-US" sz="2400" dirty="0" smtClean="0">
                <a:latin typeface="Arial" panose="020B0604020202020204" pitchFamily="34" charset="0"/>
                <a:ea typeface="Gungsuh"/>
                <a:cs typeface="Gungsuh"/>
              </a:rPr>
              <a:t>棒球</a:t>
            </a:r>
            <a:r>
              <a:rPr lang="en-US" altLang="zh-TW" sz="2400" dirty="0" smtClean="0">
                <a:latin typeface="Arial" panose="020B0604020202020204" pitchFamily="34" charset="0"/>
                <a:ea typeface="Gungsuh"/>
                <a:cs typeface="Gungsuh"/>
              </a:rPr>
              <a:t>(</a:t>
            </a:r>
            <a:r>
              <a:rPr lang="zh-TW" altLang="en-US" sz="2400" dirty="0" smtClean="0">
                <a:latin typeface="Arial" panose="020B0604020202020204" pitchFamily="34" charset="0"/>
                <a:ea typeface="Gungsuh"/>
                <a:cs typeface="Gungsuh"/>
              </a:rPr>
              <a:t>击球</a:t>
            </a:r>
            <a:r>
              <a:rPr lang="en-US" altLang="zh-TW" sz="2400" dirty="0" smtClean="0">
                <a:latin typeface="Arial" panose="020B0604020202020204" pitchFamily="34" charset="0"/>
                <a:ea typeface="Gungsuh"/>
                <a:cs typeface="Gungsuh"/>
              </a:rPr>
              <a:t>)</a:t>
            </a:r>
            <a:r>
              <a:rPr lang="zh-TW" altLang="en-US" sz="2400" dirty="0">
                <a:latin typeface="Arial" panose="020B0604020202020204" pitchFamily="34" charset="0"/>
                <a:ea typeface="Gungsuh"/>
                <a:cs typeface="Gungsuh"/>
              </a:rPr>
              <a:t>、蛙式</a:t>
            </a:r>
            <a:r>
              <a:rPr lang="en-US" altLang="zh-TW" sz="2400" dirty="0">
                <a:latin typeface="Arial" panose="020B0604020202020204" pitchFamily="34" charset="0"/>
                <a:ea typeface="Gungsuh"/>
                <a:cs typeface="Gungsuh"/>
              </a:rPr>
              <a:t>(</a:t>
            </a:r>
            <a:r>
              <a:rPr lang="zh-TW" altLang="en-US" sz="2400" dirty="0">
                <a:latin typeface="Arial" panose="020B0604020202020204" pitchFamily="34" charset="0"/>
                <a:ea typeface="Gungsuh"/>
                <a:cs typeface="Gungsuh"/>
              </a:rPr>
              <a:t>抱水</a:t>
            </a:r>
            <a:r>
              <a:rPr lang="en-US" altLang="zh-TW" sz="2400" dirty="0">
                <a:latin typeface="Arial" panose="020B0604020202020204" pitchFamily="34" charset="0"/>
                <a:ea typeface="Gungsuh"/>
                <a:cs typeface="Gungsuh"/>
              </a:rPr>
              <a:t>)</a:t>
            </a:r>
            <a:endParaRPr lang="zh-HK" altLang="en-US" sz="2400" dirty="0">
              <a:latin typeface="Arial" panose="020B0604020202020204" pitchFamily="34" charset="0"/>
              <a:ea typeface="Gungsuh"/>
              <a:cs typeface="Gungsuh"/>
            </a:endParaRPr>
          </a:p>
        </p:txBody>
      </p:sp>
      <p:sp>
        <p:nvSpPr>
          <p:cNvPr id="4" name="Slide Number Placeholder 3"/>
          <p:cNvSpPr>
            <a:spLocks noGrp="1"/>
          </p:cNvSpPr>
          <p:nvPr>
            <p:ph type="sldNum" sz="quarter" idx="12"/>
          </p:nvPr>
        </p:nvSpPr>
        <p:spPr/>
        <p:txBody>
          <a:bodyPr/>
          <a:lstStyle/>
          <a:p>
            <a:fld id="{6D22F896-40B5-4ADD-8801-0D06FADFA095}" type="slidenum">
              <a:rPr lang="en-US" smtClean="0"/>
              <a:pPr/>
              <a:t>14</a:t>
            </a:fld>
            <a:endParaRPr lang="en-US" dirty="0"/>
          </a:p>
        </p:txBody>
      </p:sp>
      <p:pic>
        <p:nvPicPr>
          <p:cNvPr id="9" name="image171.png"/>
          <p:cNvPicPr/>
          <p:nvPr/>
        </p:nvPicPr>
        <p:blipFill>
          <a:blip r:embed="rId2"/>
          <a:srcRect l="41736" t="39568" r="42660" b="13261"/>
          <a:stretch>
            <a:fillRect/>
          </a:stretch>
        </p:blipFill>
        <p:spPr>
          <a:xfrm>
            <a:off x="4399107" y="3217907"/>
            <a:ext cx="2066348" cy="3312202"/>
          </a:xfrm>
          <a:prstGeom prst="rect">
            <a:avLst/>
          </a:prstGeom>
          <a:ln/>
        </p:spPr>
      </p:pic>
    </p:spTree>
    <p:extLst>
      <p:ext uri="{BB962C8B-B14F-4D97-AF65-F5344CB8AC3E}">
        <p14:creationId xmlns:p14="http://schemas.microsoft.com/office/powerpoint/2010/main" val="35139807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zh-TW" altLang="en-US" b="1" dirty="0" smtClean="0"/>
              <a:t>腹外斜</a:t>
            </a:r>
            <a:r>
              <a:rPr lang="zh-TW" altLang="zh-HK" b="1" dirty="0" smtClean="0"/>
              <a:t>肌 </a:t>
            </a:r>
            <a:r>
              <a:rPr lang="zh-TW" altLang="zh-HK" b="1" dirty="0" smtClean="0"/>
              <a:t>- 初阶</a:t>
            </a:r>
            <a:endParaRPr lang="zh-HK" altLang="en-US" b="1" dirty="0"/>
          </a:p>
        </p:txBody>
      </p:sp>
      <p:sp>
        <p:nvSpPr>
          <p:cNvPr id="6" name="Content Placeholder 5"/>
          <p:cNvSpPr>
            <a:spLocks noGrp="1"/>
          </p:cNvSpPr>
          <p:nvPr>
            <p:ph sz="half" idx="1"/>
          </p:nvPr>
        </p:nvSpPr>
        <p:spPr>
          <a:xfrm>
            <a:off x="661268" y="1845735"/>
            <a:ext cx="4937760" cy="4023360"/>
          </a:xfrm>
        </p:spPr>
        <p:txBody>
          <a:bodyPr>
            <a:normAutofit/>
          </a:bodyPr>
          <a:lstStyle/>
          <a:p>
            <a:pPr>
              <a:buFont typeface="Wingdings" panose="05000000000000000000" pitchFamily="2" charset="2"/>
              <a:buChar char="u"/>
            </a:pPr>
            <a:r>
              <a:rPr lang="zh-TW" altLang="zh-HK" sz="2400" b="1" dirty="0" smtClean="0"/>
              <a:t>热身动作</a:t>
            </a:r>
          </a:p>
          <a:p>
            <a:pPr marL="342900" lvl="0" indent="-342900">
              <a:lnSpc>
                <a:spcPct val="115000"/>
              </a:lnSpc>
              <a:spcAft>
                <a:spcPts val="0"/>
              </a:spcAft>
              <a:buFont typeface="Arial" panose="020B0604020202020204" pitchFamily="34" charset="0"/>
              <a:buChar char="●"/>
            </a:pPr>
            <a:r>
              <a:rPr lang="zh-TW" altLang="zh-HK" sz="2400" dirty="0" smtClean="0">
                <a:latin typeface="Arial" panose="020B0604020202020204" pitchFamily="34" charset="0"/>
                <a:ea typeface="Gungsuh"/>
                <a:cs typeface="Gungsuh"/>
              </a:rPr>
              <a:t>自然站立，双脚平肩</a:t>
            </a:r>
            <a:r>
              <a:rPr lang="zh-TW" altLang="en-US" sz="2400" dirty="0" smtClean="0">
                <a:latin typeface="Arial" panose="020B0604020202020204" pitchFamily="34" charset="0"/>
                <a:ea typeface="Gungsuh"/>
                <a:cs typeface="Gungsuh"/>
              </a:rPr>
              <a:t>。</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右手提起，左手</a:t>
            </a:r>
            <a:r>
              <a:rPr lang="zh-TW" altLang="zh-HK" sz="2400" dirty="0" smtClean="0">
                <a:latin typeface="Arial" panose="020B0604020202020204" pitchFamily="34" charset="0"/>
                <a:ea typeface="Gungsuh"/>
                <a:cs typeface="Gungsuh"/>
              </a:rPr>
              <a:t>叉腰</a:t>
            </a:r>
            <a:r>
              <a:rPr lang="zh-TW" altLang="en-US" sz="2400" dirty="0" smtClean="0">
                <a:latin typeface="Arial" panose="020B0604020202020204" pitchFamily="34" charset="0"/>
                <a:ea typeface="Gungsuh"/>
                <a:cs typeface="Gungsuh"/>
              </a:rPr>
              <a:t>。</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smtClean="0">
                <a:latin typeface="Arial" panose="020B0604020202020204" pitchFamily="34" charset="0"/>
                <a:ea typeface="Gungsuh"/>
                <a:cs typeface="Gungsuh"/>
              </a:rPr>
              <a:t>右手指向左边</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smtClean="0">
                <a:latin typeface="Arial" panose="020B0604020202020204" pitchFamily="34" charset="0"/>
                <a:ea typeface="Gungsuh"/>
                <a:cs typeface="Gungsuh"/>
              </a:rPr>
              <a:t>身体同时向左边弯腰</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smtClean="0">
                <a:latin typeface="Arial" panose="020B0604020202020204" pitchFamily="34" charset="0"/>
                <a:ea typeface="Gungsuh"/>
                <a:cs typeface="Gungsuh"/>
              </a:rPr>
              <a:t>重复以上动作8-10次</a:t>
            </a:r>
            <a:endParaRPr lang="zh-TW" altLang="zh-HK" sz="1600" dirty="0">
              <a:latin typeface="Arial" panose="020B0604020202020204" pitchFamily="34" charset="0"/>
            </a:endParaRPr>
          </a:p>
          <a:p>
            <a:pPr marL="342900" lvl="0" indent="-342900">
              <a:lnSpc>
                <a:spcPct val="115000"/>
              </a:lnSpc>
              <a:spcAft>
                <a:spcPts val="1000"/>
              </a:spcAft>
              <a:buFont typeface="Arial" panose="020B0604020202020204" pitchFamily="34" charset="0"/>
              <a:buChar char="●"/>
            </a:pPr>
            <a:r>
              <a:rPr lang="zh-TW" altLang="zh-HK" sz="2400" dirty="0" smtClean="0">
                <a:latin typeface="Arial" panose="020B0604020202020204" pitchFamily="34" charset="0"/>
                <a:ea typeface="Gungsuh"/>
                <a:cs typeface="Gungsuh"/>
              </a:rPr>
              <a:t>换边继续</a:t>
            </a:r>
            <a:endParaRPr lang="zh-TW" altLang="zh-HK" sz="1600" dirty="0">
              <a:latin typeface="Arial" panose="020B0604020202020204" pitchFamily="34" charset="0"/>
            </a:endParaRPr>
          </a:p>
          <a:p>
            <a:endParaRPr lang="zh-HK" altLang="en-US" dirty="0"/>
          </a:p>
        </p:txBody>
      </p:sp>
      <p:sp>
        <p:nvSpPr>
          <p:cNvPr id="7" name="Content Placeholder 6"/>
          <p:cNvSpPr>
            <a:spLocks noGrp="1"/>
          </p:cNvSpPr>
          <p:nvPr>
            <p:ph sz="half" idx="2"/>
          </p:nvPr>
        </p:nvSpPr>
        <p:spPr>
          <a:xfrm>
            <a:off x="6671886" y="1845735"/>
            <a:ext cx="4937760" cy="4023360"/>
          </a:xfrm>
        </p:spPr>
        <p:txBody>
          <a:bodyPr>
            <a:normAutofit/>
          </a:bodyPr>
          <a:lstStyle/>
          <a:p>
            <a:pPr lvl="0">
              <a:buFont typeface="Wingdings" panose="05000000000000000000" pitchFamily="2" charset="2"/>
              <a:buChar char="u"/>
            </a:pPr>
            <a:r>
              <a:rPr lang="zh-TW" altLang="en-US" sz="2400" b="1" dirty="0" smtClean="0"/>
              <a:t>起始动作</a:t>
            </a:r>
            <a:endParaRPr lang="en-US" altLang="zh-TW" sz="2400" b="1" dirty="0" smtClean="0"/>
          </a:p>
          <a:p>
            <a:pPr marL="342900" lvl="0" indent="-342900">
              <a:lnSpc>
                <a:spcPct val="115000"/>
              </a:lnSpc>
              <a:spcAft>
                <a:spcPts val="0"/>
              </a:spcAft>
              <a:buFont typeface="Arial" panose="020B0604020202020204" pitchFamily="34" charset="0"/>
              <a:buChar char="●"/>
            </a:pPr>
            <a:r>
              <a:rPr lang="zh-TW" altLang="zh-HK" sz="2400" dirty="0" smtClean="0">
                <a:latin typeface="Arial" panose="020B0604020202020204" pitchFamily="34" charset="0"/>
                <a:ea typeface="Gungsuh"/>
                <a:cs typeface="Gungsuh"/>
              </a:rPr>
              <a:t>右手握弹力带并围绕掌心</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smtClean="0">
                <a:latin typeface="Arial" panose="020B0604020202020204" pitchFamily="34" charset="0"/>
                <a:ea typeface="Gungsuh"/>
                <a:cs typeface="Gungsuh"/>
              </a:rPr>
              <a:t>右脚踏弹力带中端</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右手垂下，掌心</a:t>
            </a:r>
            <a:r>
              <a:rPr lang="zh-TW" altLang="zh-HK" sz="2400" dirty="0" smtClean="0">
                <a:latin typeface="Arial" panose="020B0604020202020204" pitchFamily="34" charset="0"/>
                <a:ea typeface="Gungsuh"/>
                <a:cs typeface="Gungsuh"/>
              </a:rPr>
              <a:t>向内</a:t>
            </a:r>
            <a:r>
              <a:rPr lang="zh-TW" altLang="en-US" sz="2400" dirty="0" smtClean="0">
                <a:latin typeface="Arial" panose="020B0604020202020204" pitchFamily="34" charset="0"/>
                <a:ea typeface="Gungsuh"/>
                <a:cs typeface="Gungsuh"/>
              </a:rPr>
              <a:t>。</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手肘保持微曲</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挺胸收腹，肩</a:t>
            </a:r>
            <a:r>
              <a:rPr lang="zh-TW" altLang="zh-HK" sz="2400" dirty="0" smtClean="0">
                <a:latin typeface="Arial" panose="020B0604020202020204" pitchFamily="34" charset="0"/>
                <a:ea typeface="Gungsuh"/>
                <a:cs typeface="Gungsuh"/>
              </a:rPr>
              <a:t>部放松</a:t>
            </a:r>
            <a:r>
              <a:rPr lang="zh-TW" altLang="en-US" sz="2400" dirty="0" smtClean="0">
                <a:latin typeface="Arial" panose="020B0604020202020204" pitchFamily="34" charset="0"/>
                <a:ea typeface="Gungsuh"/>
                <a:cs typeface="Gungsuh"/>
              </a:rPr>
              <a:t>。</a:t>
            </a:r>
            <a:endParaRPr lang="zh-TW" altLang="zh-HK" sz="1600" dirty="0">
              <a:latin typeface="Arial" panose="020B0604020202020204" pitchFamily="34" charset="0"/>
            </a:endParaRPr>
          </a:p>
          <a:p>
            <a:pPr marL="342900" lvl="0" indent="-342900">
              <a:lnSpc>
                <a:spcPct val="115000"/>
              </a:lnSpc>
              <a:spcAft>
                <a:spcPts val="1000"/>
              </a:spcAft>
              <a:buFont typeface="Arial" panose="020B0604020202020204" pitchFamily="34" charset="0"/>
              <a:buChar char="●"/>
            </a:pPr>
            <a:r>
              <a:rPr lang="zh-TW" altLang="zh-HK" sz="2400" dirty="0" smtClean="0">
                <a:latin typeface="Arial" panose="020B0604020202020204" pitchFamily="34" charset="0"/>
                <a:ea typeface="Gungsuh"/>
                <a:cs typeface="Gungsuh"/>
              </a:rPr>
              <a:t>锁紧手腕</a:t>
            </a:r>
            <a:endParaRPr lang="zh-TW" altLang="zh-HK" sz="1600" dirty="0">
              <a:latin typeface="Arial" panose="020B0604020202020204" pitchFamily="34" charset="0"/>
            </a:endParaRPr>
          </a:p>
          <a:p>
            <a:endParaRPr lang="zh-HK" alt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pPr/>
              <a:t>15</a:t>
            </a:fld>
            <a:endParaRPr lang="en-US" dirty="0"/>
          </a:p>
        </p:txBody>
      </p:sp>
      <p:pic>
        <p:nvPicPr>
          <p:cNvPr id="9" name="image35.png"/>
          <p:cNvPicPr/>
          <p:nvPr/>
        </p:nvPicPr>
        <p:blipFill>
          <a:blip r:embed="rId2"/>
          <a:srcRect/>
          <a:stretch>
            <a:fillRect/>
          </a:stretch>
        </p:blipFill>
        <p:spPr>
          <a:xfrm>
            <a:off x="4978171" y="1697297"/>
            <a:ext cx="1625830" cy="2516177"/>
          </a:xfrm>
          <a:prstGeom prst="rect">
            <a:avLst/>
          </a:prstGeom>
          <a:ln/>
        </p:spPr>
      </p:pic>
      <p:pic>
        <p:nvPicPr>
          <p:cNvPr id="10" name="image36.png"/>
          <p:cNvPicPr/>
          <p:nvPr/>
        </p:nvPicPr>
        <p:blipFill>
          <a:blip r:embed="rId3"/>
          <a:srcRect/>
          <a:stretch>
            <a:fillRect/>
          </a:stretch>
        </p:blipFill>
        <p:spPr>
          <a:xfrm>
            <a:off x="3900291" y="4221480"/>
            <a:ext cx="1714500" cy="2636520"/>
          </a:xfrm>
          <a:prstGeom prst="rect">
            <a:avLst/>
          </a:prstGeom>
          <a:ln/>
        </p:spPr>
      </p:pic>
      <p:pic>
        <p:nvPicPr>
          <p:cNvPr id="14" name="image100.png"/>
          <p:cNvPicPr/>
          <p:nvPr/>
        </p:nvPicPr>
        <p:blipFill>
          <a:blip r:embed="rId4"/>
          <a:srcRect t="8993" b="5497"/>
          <a:stretch>
            <a:fillRect/>
          </a:stretch>
        </p:blipFill>
        <p:spPr>
          <a:xfrm>
            <a:off x="10075947" y="3160185"/>
            <a:ext cx="1838962" cy="3129779"/>
          </a:xfrm>
          <a:prstGeom prst="rect">
            <a:avLst/>
          </a:prstGeom>
          <a:ln/>
        </p:spPr>
      </p:pic>
    </p:spTree>
    <p:extLst>
      <p:ext uri="{BB962C8B-B14F-4D97-AF65-F5344CB8AC3E}">
        <p14:creationId xmlns:p14="http://schemas.microsoft.com/office/powerpoint/2010/main" val="1952760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zh-TW" altLang="en-US" b="1" dirty="0"/>
              <a:t>腹外</a:t>
            </a:r>
            <a:r>
              <a:rPr lang="zh-TW" altLang="en-US" b="1" dirty="0" smtClean="0"/>
              <a:t>斜</a:t>
            </a:r>
            <a:r>
              <a:rPr lang="zh-TW" altLang="zh-HK" b="1" dirty="0" smtClean="0"/>
              <a:t>肌 - 初阶</a:t>
            </a:r>
            <a:endParaRPr lang="zh-HK" altLang="en-US" b="1" dirty="0"/>
          </a:p>
        </p:txBody>
      </p:sp>
      <p:sp>
        <p:nvSpPr>
          <p:cNvPr id="6" name="Content Placeholder 5"/>
          <p:cNvSpPr>
            <a:spLocks noGrp="1"/>
          </p:cNvSpPr>
          <p:nvPr>
            <p:ph sz="half" idx="1"/>
          </p:nvPr>
        </p:nvSpPr>
        <p:spPr>
          <a:xfrm>
            <a:off x="479376" y="1844824"/>
            <a:ext cx="4937760" cy="4023360"/>
          </a:xfrm>
        </p:spPr>
        <p:txBody>
          <a:bodyPr/>
          <a:lstStyle/>
          <a:p>
            <a:pPr>
              <a:buFont typeface="Wingdings" panose="05000000000000000000" pitchFamily="2" charset="2"/>
              <a:buChar char="u"/>
            </a:pPr>
            <a:r>
              <a:rPr lang="zh-TW" altLang="zh-HK" sz="2400" b="1" dirty="0" smtClean="0"/>
              <a:t>动作过程</a:t>
            </a:r>
          </a:p>
          <a:p>
            <a:pPr fontAlgn="base">
              <a:buFont typeface="Wingdings" panose="05000000000000000000" pitchFamily="2" charset="2"/>
              <a:buChar char="Ø"/>
            </a:pPr>
            <a:r>
              <a:rPr lang="zh-TW" altLang="en-US" sz="2400" dirty="0" smtClean="0"/>
              <a:t>身体向左边弯曲</a:t>
            </a:r>
          </a:p>
          <a:p>
            <a:pPr fontAlgn="base">
              <a:buFont typeface="Wingdings" panose="05000000000000000000" pitchFamily="2" charset="2"/>
              <a:buChar char="Ø"/>
            </a:pPr>
            <a:r>
              <a:rPr lang="zh-TW" altLang="en-US" sz="2400" dirty="0" smtClean="0"/>
              <a:t>完成后慢慢返回至起始动作</a:t>
            </a:r>
          </a:p>
          <a:p>
            <a:pPr fontAlgn="base">
              <a:buFont typeface="Wingdings" panose="05000000000000000000" pitchFamily="2" charset="2"/>
              <a:buChar char="Ø"/>
            </a:pPr>
            <a:r>
              <a:rPr lang="zh-TW" altLang="en-US" sz="2400" dirty="0" smtClean="0"/>
              <a:t>身体用力弯曲时呼气</a:t>
            </a:r>
          </a:p>
          <a:p>
            <a:pPr fontAlgn="base">
              <a:buFont typeface="Wingdings" panose="05000000000000000000" pitchFamily="2" charset="2"/>
              <a:buChar char="Ø"/>
            </a:pPr>
            <a:r>
              <a:rPr lang="zh-TW" altLang="en-US" sz="2400" dirty="0" smtClean="0"/>
              <a:t>返回时吸气</a:t>
            </a:r>
          </a:p>
          <a:p>
            <a:pPr fontAlgn="base">
              <a:buFont typeface="Wingdings" panose="05000000000000000000" pitchFamily="2" charset="2"/>
              <a:buChar char="Ø"/>
            </a:pPr>
            <a:r>
              <a:rPr lang="zh-TW" altLang="en-US" sz="2400" dirty="0" smtClean="0"/>
              <a:t>重复以上动作</a:t>
            </a:r>
            <a:r>
              <a:rPr lang="en-US" altLang="zh-TW" sz="2400" dirty="0" smtClean="0"/>
              <a:t>10-15</a:t>
            </a:r>
            <a:r>
              <a:rPr lang="zh-TW" altLang="en-US" sz="2400" dirty="0"/>
              <a:t>次</a:t>
            </a:r>
          </a:p>
          <a:p>
            <a:pPr fontAlgn="base">
              <a:buFont typeface="Wingdings" panose="05000000000000000000" pitchFamily="2" charset="2"/>
              <a:buChar char="Ø"/>
            </a:pPr>
            <a:r>
              <a:rPr lang="zh-TW" altLang="en-US" sz="2400" dirty="0" smtClean="0"/>
              <a:t>换边继续</a:t>
            </a:r>
            <a:endParaRPr lang="zh-TW" altLang="en-US" sz="2400" dirty="0"/>
          </a:p>
          <a:p>
            <a:pPr marL="0" lvl="0" indent="0" eaLnBrk="0" fontAlgn="base" hangingPunct="0">
              <a:lnSpc>
                <a:spcPct val="100000"/>
              </a:lnSpc>
              <a:spcBef>
                <a:spcPct val="0"/>
              </a:spcBef>
              <a:spcAft>
                <a:spcPct val="0"/>
              </a:spcAft>
              <a:buClrTx/>
              <a:buSzTx/>
              <a:buFontTx/>
              <a:buChar char="•"/>
            </a:pPr>
            <a:endParaRPr lang="zh-TW" altLang="zh-HK" sz="1000" dirty="0" smtClean="0">
              <a:solidFill>
                <a:schemeClr val="tx1"/>
              </a:solidFill>
            </a:endParaRPr>
          </a:p>
          <a:p>
            <a:pPr marL="0" lvl="0" indent="0" eaLnBrk="0" fontAlgn="base" hangingPunct="0">
              <a:lnSpc>
                <a:spcPct val="100000"/>
              </a:lnSpc>
              <a:spcBef>
                <a:spcPct val="0"/>
              </a:spcBef>
              <a:spcAft>
                <a:spcPct val="0"/>
              </a:spcAft>
              <a:buClrTx/>
              <a:buSzTx/>
              <a:buNone/>
            </a:pPr>
            <a:endParaRPr lang="zh-TW" altLang="zh-HK" sz="2400" dirty="0">
              <a:solidFill>
                <a:schemeClr val="tx1"/>
              </a:solidFill>
              <a:latin typeface="Arial" panose="020B0604020202020204" pitchFamily="34" charset="0"/>
            </a:endParaRPr>
          </a:p>
          <a:p>
            <a:endParaRPr lang="zh-HK" altLang="en-US" dirty="0"/>
          </a:p>
        </p:txBody>
      </p:sp>
      <p:sp>
        <p:nvSpPr>
          <p:cNvPr id="7" name="Content Placeholder 6"/>
          <p:cNvSpPr>
            <a:spLocks noGrp="1"/>
          </p:cNvSpPr>
          <p:nvPr>
            <p:ph sz="half" idx="2"/>
          </p:nvPr>
        </p:nvSpPr>
        <p:spPr>
          <a:xfrm>
            <a:off x="6605847" y="1843419"/>
            <a:ext cx="4937760" cy="4023360"/>
          </a:xfrm>
        </p:spPr>
        <p:txBody>
          <a:bodyPr/>
          <a:lstStyle/>
          <a:p>
            <a:pPr lvl="0">
              <a:buFont typeface="Wingdings" panose="05000000000000000000" pitchFamily="2" charset="2"/>
              <a:buChar char="u"/>
            </a:pPr>
            <a:r>
              <a:rPr lang="zh-TW" altLang="en-US" sz="2400" b="1" dirty="0" smtClean="0"/>
              <a:t>注意事项</a:t>
            </a:r>
            <a:endParaRPr lang="en-US" altLang="zh-TW" sz="2400" b="1" dirty="0" smtClean="0"/>
          </a:p>
          <a:p>
            <a:pPr marL="342900" lvl="0" indent="-342900">
              <a:lnSpc>
                <a:spcPct val="115000"/>
              </a:lnSpc>
              <a:spcAft>
                <a:spcPts val="0"/>
              </a:spcAft>
              <a:buFont typeface="Arial" panose="020B0604020202020204" pitchFamily="34" charset="0"/>
              <a:buChar char="●"/>
            </a:pPr>
            <a:r>
              <a:rPr lang="zh-TW" altLang="zh-HK" sz="2400" dirty="0" smtClean="0">
                <a:latin typeface="Arial" panose="020B0604020202020204" pitchFamily="34" charset="0"/>
                <a:ea typeface="Gungsuh"/>
                <a:cs typeface="Gungsuh"/>
              </a:rPr>
              <a:t>保持身体平衡</a:t>
            </a:r>
            <a:endParaRPr lang="zh-TW" altLang="zh-HK" sz="1600" dirty="0">
              <a:latin typeface="Arial" panose="020B0604020202020204" pitchFamily="34" charset="0"/>
            </a:endParaRPr>
          </a:p>
          <a:p>
            <a:pPr marL="342900" lvl="0" indent="-342900">
              <a:lnSpc>
                <a:spcPct val="115000"/>
              </a:lnSpc>
              <a:spcAft>
                <a:spcPts val="1000"/>
              </a:spcAft>
              <a:buFont typeface="Arial" panose="020B0604020202020204" pitchFamily="34" charset="0"/>
              <a:buChar char="●"/>
            </a:pPr>
            <a:r>
              <a:rPr lang="zh-TW" altLang="zh-HK" sz="2400" dirty="0" smtClean="0">
                <a:latin typeface="Arial" panose="020B0604020202020204" pitchFamily="34" charset="0"/>
                <a:ea typeface="Gungsuh"/>
                <a:cs typeface="Gungsuh"/>
              </a:rPr>
              <a:t>身体避免过度向外弯曲</a:t>
            </a:r>
            <a:endParaRPr lang="zh-TW" altLang="zh-HK" sz="1600" dirty="0">
              <a:latin typeface="Arial" panose="020B0604020202020204" pitchFamily="34" charset="0"/>
            </a:endParaRPr>
          </a:p>
          <a:p>
            <a:pPr lvl="0">
              <a:buFont typeface="Wingdings" panose="05000000000000000000" pitchFamily="2" charset="2"/>
              <a:buChar char="Ø"/>
            </a:pPr>
            <a:endParaRPr lang="en-US" altLang="zh-TW" sz="2400" dirty="0"/>
          </a:p>
          <a:p>
            <a:pPr>
              <a:buFont typeface="Wingdings" panose="05000000000000000000" pitchFamily="2" charset="2"/>
              <a:buChar char="u"/>
            </a:pPr>
            <a:r>
              <a:rPr lang="zh-TW" altLang="zh-HK" sz="2400" b="1" dirty="0" smtClean="0"/>
              <a:t>相关动作</a:t>
            </a:r>
          </a:p>
          <a:p>
            <a:pPr marL="342900" indent="-342900">
              <a:lnSpc>
                <a:spcPct val="115000"/>
              </a:lnSpc>
              <a:spcAft>
                <a:spcPts val="1000"/>
              </a:spcAft>
              <a:buFont typeface="Arial" panose="020B0604020202020204" pitchFamily="34" charset="0"/>
              <a:buChar char="●"/>
            </a:pPr>
            <a:r>
              <a:rPr lang="zh-TW" altLang="en-US" sz="2400" dirty="0" smtClean="0">
                <a:latin typeface="Arial" panose="020B0604020202020204" pitchFamily="34" charset="0"/>
                <a:ea typeface="Gungsuh"/>
                <a:cs typeface="Gungsuh"/>
              </a:rPr>
              <a:t>游泳</a:t>
            </a:r>
            <a:r>
              <a:rPr lang="zh-TW" altLang="en-US" sz="2400" dirty="0">
                <a:latin typeface="Arial" panose="020B0604020202020204" pitchFamily="34" charset="0"/>
                <a:ea typeface="Gungsuh"/>
                <a:cs typeface="Gungsuh"/>
              </a:rPr>
              <a:t>自由式</a:t>
            </a:r>
            <a:r>
              <a:rPr lang="en-US" altLang="zh-TW" sz="2400" dirty="0" smtClean="0">
                <a:latin typeface="Arial" panose="020B0604020202020204" pitchFamily="34" charset="0"/>
                <a:ea typeface="Gungsuh"/>
                <a:cs typeface="Gungsuh"/>
              </a:rPr>
              <a:t>(</a:t>
            </a:r>
            <a:r>
              <a:rPr lang="zh-TW" altLang="en-US" sz="2400" dirty="0" smtClean="0">
                <a:latin typeface="Arial" panose="020B0604020202020204" pitchFamily="34" charset="0"/>
                <a:ea typeface="Gungsuh"/>
                <a:cs typeface="Gungsuh"/>
              </a:rPr>
              <a:t>滚转</a:t>
            </a:r>
            <a:r>
              <a:rPr lang="en-US" altLang="zh-TW" sz="2400" dirty="0" smtClean="0">
                <a:latin typeface="Arial" panose="020B0604020202020204" pitchFamily="34" charset="0"/>
                <a:ea typeface="Gungsuh"/>
                <a:cs typeface="Gungsuh"/>
              </a:rPr>
              <a:t>)</a:t>
            </a:r>
            <a:r>
              <a:rPr lang="zh-TW" altLang="en-US" sz="2400" dirty="0" smtClean="0">
                <a:latin typeface="Arial" panose="020B0604020202020204" pitchFamily="34" charset="0"/>
                <a:ea typeface="Gungsuh"/>
                <a:cs typeface="Gungsuh"/>
              </a:rPr>
              <a:t>、高尔夫球</a:t>
            </a:r>
            <a:r>
              <a:rPr lang="en-US" altLang="zh-TW" sz="2400" dirty="0" smtClean="0">
                <a:latin typeface="Arial" panose="020B0604020202020204" pitchFamily="34" charset="0"/>
                <a:ea typeface="Gungsuh"/>
                <a:cs typeface="Gungsuh"/>
              </a:rPr>
              <a:t>(</a:t>
            </a:r>
            <a:r>
              <a:rPr lang="zh-TW" altLang="en-US" sz="2400" dirty="0" smtClean="0">
                <a:latin typeface="Arial" panose="020B0604020202020204" pitchFamily="34" charset="0"/>
                <a:ea typeface="Gungsuh"/>
                <a:cs typeface="Gungsuh"/>
              </a:rPr>
              <a:t>挥杆</a:t>
            </a:r>
            <a:r>
              <a:rPr lang="en-US" altLang="zh-TW" sz="2400" dirty="0" smtClean="0">
                <a:latin typeface="Arial" panose="020B0604020202020204" pitchFamily="34" charset="0"/>
                <a:ea typeface="Gungsuh"/>
                <a:cs typeface="Gungsuh"/>
              </a:rPr>
              <a:t>)</a:t>
            </a:r>
            <a:endParaRPr lang="zh-TW" altLang="en-US" sz="2400" dirty="0">
              <a:latin typeface="Arial" panose="020B0604020202020204" pitchFamily="34" charset="0"/>
              <a:ea typeface="Gungsuh"/>
              <a:cs typeface="Gungsuh"/>
            </a:endParaRPr>
          </a:p>
          <a:p>
            <a:pPr marL="342900" indent="-342900">
              <a:lnSpc>
                <a:spcPct val="115000"/>
              </a:lnSpc>
              <a:spcAft>
                <a:spcPts val="1000"/>
              </a:spcAft>
              <a:buFont typeface="Arial" panose="020B0604020202020204" pitchFamily="34" charset="0"/>
              <a:buChar char="●"/>
            </a:pPr>
            <a:r>
              <a:rPr lang="zh-TW" altLang="en-US" sz="2400" dirty="0">
                <a:latin typeface="Arial" panose="020B0604020202020204" pitchFamily="34" charset="0"/>
                <a:ea typeface="Gungsuh"/>
                <a:cs typeface="Gungsuh"/>
              </a:rPr>
              <a:t>棒球</a:t>
            </a:r>
            <a:r>
              <a:rPr lang="en-US" altLang="zh-TW" sz="2400" dirty="0" smtClean="0">
                <a:latin typeface="Arial" panose="020B0604020202020204" pitchFamily="34" charset="0"/>
                <a:ea typeface="Gungsuh"/>
                <a:cs typeface="Gungsuh"/>
              </a:rPr>
              <a:t>(</a:t>
            </a:r>
            <a:r>
              <a:rPr lang="zh-TW" altLang="en-US" sz="2400" dirty="0" smtClean="0">
                <a:latin typeface="Arial" panose="020B0604020202020204" pitchFamily="34" charset="0"/>
                <a:ea typeface="Gungsuh"/>
                <a:cs typeface="Gungsuh"/>
              </a:rPr>
              <a:t>击球</a:t>
            </a:r>
            <a:r>
              <a:rPr lang="en-US" altLang="zh-TW" sz="2400" dirty="0" smtClean="0">
                <a:latin typeface="Arial" panose="020B0604020202020204" pitchFamily="34" charset="0"/>
                <a:ea typeface="Gungsuh"/>
                <a:cs typeface="Gungsuh"/>
              </a:rPr>
              <a:t>)</a:t>
            </a:r>
            <a:endParaRPr lang="en-US" altLang="zh-TW" sz="2400" dirty="0">
              <a:latin typeface="Arial" panose="020B0604020202020204" pitchFamily="34" charset="0"/>
              <a:ea typeface="Gungsuh"/>
              <a:cs typeface="Gungsuh"/>
            </a:endParaRPr>
          </a:p>
        </p:txBody>
      </p:sp>
      <p:sp>
        <p:nvSpPr>
          <p:cNvPr id="4" name="Slide Number Placeholder 3"/>
          <p:cNvSpPr>
            <a:spLocks noGrp="1"/>
          </p:cNvSpPr>
          <p:nvPr>
            <p:ph type="sldNum" sz="quarter" idx="12"/>
          </p:nvPr>
        </p:nvSpPr>
        <p:spPr/>
        <p:txBody>
          <a:bodyPr/>
          <a:lstStyle/>
          <a:p>
            <a:fld id="{6D22F896-40B5-4ADD-8801-0D06FADFA095}" type="slidenum">
              <a:rPr lang="en-US" smtClean="0"/>
              <a:pPr/>
              <a:t>16</a:t>
            </a:fld>
            <a:endParaRPr lang="en-US" dirty="0"/>
          </a:p>
        </p:txBody>
      </p:sp>
      <p:pic>
        <p:nvPicPr>
          <p:cNvPr id="9" name="image45.png"/>
          <p:cNvPicPr/>
          <p:nvPr/>
        </p:nvPicPr>
        <p:blipFill>
          <a:blip r:embed="rId2"/>
          <a:srcRect t="6852" b="4145"/>
          <a:stretch>
            <a:fillRect/>
          </a:stretch>
        </p:blipFill>
        <p:spPr>
          <a:xfrm>
            <a:off x="4293320" y="3528394"/>
            <a:ext cx="2005879" cy="3106881"/>
          </a:xfrm>
          <a:prstGeom prst="rect">
            <a:avLst/>
          </a:prstGeom>
          <a:ln/>
        </p:spPr>
      </p:pic>
    </p:spTree>
    <p:extLst>
      <p:ext uri="{BB962C8B-B14F-4D97-AF65-F5344CB8AC3E}">
        <p14:creationId xmlns:p14="http://schemas.microsoft.com/office/powerpoint/2010/main" val="9286782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zh-TW" altLang="en-US" b="1" dirty="0" smtClean="0"/>
              <a:t>腹外斜</a:t>
            </a:r>
            <a:r>
              <a:rPr lang="zh-TW" altLang="zh-HK" b="1" dirty="0" smtClean="0"/>
              <a:t>肌 </a:t>
            </a:r>
            <a:r>
              <a:rPr lang="zh-TW" altLang="zh-HK" b="1" dirty="0"/>
              <a:t>- </a:t>
            </a:r>
            <a:r>
              <a:rPr lang="zh-TW" altLang="en-US" b="1" dirty="0" smtClean="0"/>
              <a:t>进</a:t>
            </a:r>
            <a:r>
              <a:rPr lang="zh-TW" altLang="zh-HK" b="1" dirty="0" smtClean="0"/>
              <a:t>阶</a:t>
            </a:r>
            <a:endParaRPr lang="zh-HK" altLang="en-US" b="1" dirty="0"/>
          </a:p>
        </p:txBody>
      </p:sp>
      <p:sp>
        <p:nvSpPr>
          <p:cNvPr id="6" name="Content Placeholder 5"/>
          <p:cNvSpPr>
            <a:spLocks noGrp="1"/>
          </p:cNvSpPr>
          <p:nvPr>
            <p:ph sz="half" idx="1"/>
          </p:nvPr>
        </p:nvSpPr>
        <p:spPr>
          <a:xfrm>
            <a:off x="661268" y="1845735"/>
            <a:ext cx="4937760" cy="4023360"/>
          </a:xfrm>
        </p:spPr>
        <p:txBody>
          <a:bodyPr>
            <a:normAutofit/>
          </a:bodyPr>
          <a:lstStyle/>
          <a:p>
            <a:pPr>
              <a:buFont typeface="Wingdings" panose="05000000000000000000" pitchFamily="2" charset="2"/>
              <a:buChar char="u"/>
            </a:pPr>
            <a:r>
              <a:rPr lang="zh-TW" altLang="zh-HK" sz="2400" b="1" dirty="0" smtClean="0"/>
              <a:t>热身动作</a:t>
            </a:r>
          </a:p>
          <a:p>
            <a:pPr marL="342900" lvl="0" indent="-342900">
              <a:lnSpc>
                <a:spcPct val="115000"/>
              </a:lnSpc>
              <a:spcAft>
                <a:spcPts val="0"/>
              </a:spcAft>
              <a:buFont typeface="Arial" panose="020B0604020202020204" pitchFamily="34" charset="0"/>
              <a:buChar char="●"/>
            </a:pPr>
            <a:r>
              <a:rPr lang="zh-TW" altLang="zh-HK" sz="2400" dirty="0" smtClean="0">
                <a:latin typeface="Arial" panose="020B0604020202020204" pitchFamily="34" charset="0"/>
                <a:ea typeface="Gungsuh"/>
                <a:cs typeface="Gungsuh"/>
              </a:rPr>
              <a:t>自然站立，双脚平肩</a:t>
            </a:r>
            <a:r>
              <a:rPr lang="zh-TW" altLang="en-US" sz="2400" dirty="0" smtClean="0">
                <a:latin typeface="Arial" panose="020B0604020202020204" pitchFamily="34" charset="0"/>
                <a:ea typeface="Gungsuh"/>
                <a:cs typeface="Gungsuh"/>
              </a:rPr>
              <a:t>。</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右手提起，左手</a:t>
            </a:r>
            <a:r>
              <a:rPr lang="zh-TW" altLang="zh-HK" sz="2400" dirty="0" smtClean="0">
                <a:latin typeface="Arial" panose="020B0604020202020204" pitchFamily="34" charset="0"/>
                <a:ea typeface="Gungsuh"/>
                <a:cs typeface="Gungsuh"/>
              </a:rPr>
              <a:t>叉腰</a:t>
            </a:r>
            <a:r>
              <a:rPr lang="zh-TW" altLang="en-US" sz="2400" dirty="0" smtClean="0">
                <a:latin typeface="Arial" panose="020B0604020202020204" pitchFamily="34" charset="0"/>
                <a:ea typeface="Gungsuh"/>
                <a:cs typeface="Gungsuh"/>
              </a:rPr>
              <a:t>。</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smtClean="0">
                <a:latin typeface="Arial" panose="020B0604020202020204" pitchFamily="34" charset="0"/>
                <a:ea typeface="Gungsuh"/>
                <a:cs typeface="Gungsuh"/>
              </a:rPr>
              <a:t>右手指向左边</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smtClean="0">
                <a:latin typeface="Arial" panose="020B0604020202020204" pitchFamily="34" charset="0"/>
                <a:ea typeface="Gungsuh"/>
                <a:cs typeface="Gungsuh"/>
              </a:rPr>
              <a:t>身体同时向左边弯腰</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smtClean="0">
                <a:latin typeface="Arial" panose="020B0604020202020204" pitchFamily="34" charset="0"/>
                <a:ea typeface="Gungsuh"/>
                <a:cs typeface="Gungsuh"/>
              </a:rPr>
              <a:t>重复以上动作8-10次</a:t>
            </a:r>
            <a:endParaRPr lang="zh-TW" altLang="zh-HK" sz="1600" dirty="0">
              <a:latin typeface="Arial" panose="020B0604020202020204" pitchFamily="34" charset="0"/>
            </a:endParaRPr>
          </a:p>
          <a:p>
            <a:pPr marL="342900" lvl="0" indent="-342900">
              <a:lnSpc>
                <a:spcPct val="115000"/>
              </a:lnSpc>
              <a:spcAft>
                <a:spcPts val="1000"/>
              </a:spcAft>
              <a:buFont typeface="Arial" panose="020B0604020202020204" pitchFamily="34" charset="0"/>
              <a:buChar char="●"/>
            </a:pPr>
            <a:r>
              <a:rPr lang="zh-TW" altLang="zh-HK" sz="2400" dirty="0" smtClean="0">
                <a:latin typeface="Arial" panose="020B0604020202020204" pitchFamily="34" charset="0"/>
                <a:ea typeface="Gungsuh"/>
                <a:cs typeface="Gungsuh"/>
              </a:rPr>
              <a:t>换边继续</a:t>
            </a:r>
            <a:endParaRPr lang="zh-TW" altLang="zh-HK" sz="1600" dirty="0">
              <a:latin typeface="Arial" panose="020B0604020202020204" pitchFamily="34" charset="0"/>
            </a:endParaRPr>
          </a:p>
          <a:p>
            <a:endParaRPr lang="zh-HK" altLang="en-US" dirty="0"/>
          </a:p>
        </p:txBody>
      </p:sp>
      <p:sp>
        <p:nvSpPr>
          <p:cNvPr id="7" name="Content Placeholder 6"/>
          <p:cNvSpPr>
            <a:spLocks noGrp="1"/>
          </p:cNvSpPr>
          <p:nvPr>
            <p:ph sz="half" idx="2"/>
          </p:nvPr>
        </p:nvSpPr>
        <p:spPr>
          <a:xfrm>
            <a:off x="6671886" y="1845735"/>
            <a:ext cx="4937760" cy="4023360"/>
          </a:xfrm>
        </p:spPr>
        <p:txBody>
          <a:bodyPr>
            <a:normAutofit/>
          </a:bodyPr>
          <a:lstStyle/>
          <a:p>
            <a:pPr lvl="0">
              <a:buFont typeface="Wingdings" panose="05000000000000000000" pitchFamily="2" charset="2"/>
              <a:buChar char="u"/>
            </a:pPr>
            <a:r>
              <a:rPr lang="zh-TW" altLang="en-US" sz="2400" b="1" dirty="0" smtClean="0"/>
              <a:t>起始动作</a:t>
            </a:r>
            <a:endParaRPr lang="en-US" altLang="zh-TW" sz="2400" b="1" dirty="0" smtClean="0"/>
          </a:p>
          <a:p>
            <a:pPr marL="342900" lvl="0" indent="-342900">
              <a:lnSpc>
                <a:spcPct val="115000"/>
              </a:lnSpc>
              <a:spcAft>
                <a:spcPts val="0"/>
              </a:spcAft>
              <a:buFont typeface="Arial" panose="020B0604020202020204" pitchFamily="34" charset="0"/>
              <a:buChar char="●"/>
            </a:pPr>
            <a:r>
              <a:rPr lang="zh-TW" altLang="zh-HK" sz="2400" dirty="0" smtClean="0">
                <a:latin typeface="Arial" panose="020B0604020202020204" pitchFamily="34" charset="0"/>
                <a:ea typeface="Gungsuh"/>
                <a:cs typeface="Gungsuh"/>
              </a:rPr>
              <a:t>坐在瑜珈垫上，双脚微曲</a:t>
            </a:r>
            <a:r>
              <a:rPr lang="zh-TW" altLang="en-US" sz="2400" dirty="0" smtClean="0">
                <a:latin typeface="Arial" panose="020B0604020202020204" pitchFamily="34" charset="0"/>
                <a:ea typeface="Gungsuh"/>
                <a:cs typeface="Gungsuh"/>
              </a:rPr>
              <a:t>。</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smtClean="0">
                <a:latin typeface="Arial" panose="020B0604020202020204" pitchFamily="34" charset="0"/>
                <a:ea typeface="Gungsuh"/>
                <a:cs typeface="Gungsuh"/>
              </a:rPr>
              <a:t>将弹力带置于前脚掌</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smtClean="0">
                <a:latin typeface="Arial" panose="020B0604020202020204" pitchFamily="34" charset="0"/>
                <a:ea typeface="Gungsuh"/>
                <a:cs typeface="Gungsuh"/>
              </a:rPr>
              <a:t>双手握弹力带两端并围绕在掌心</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smtClean="0">
                <a:latin typeface="Arial" panose="020B0604020202020204" pitchFamily="34" charset="0"/>
                <a:ea typeface="Gungsuh"/>
                <a:cs typeface="Gungsuh"/>
              </a:rPr>
              <a:t>手肘保持微曲，双手互贴</a:t>
            </a:r>
            <a:r>
              <a:rPr lang="zh-TW" altLang="en-US" sz="2400" dirty="0" smtClean="0">
                <a:latin typeface="Arial" panose="020B0604020202020204" pitchFamily="34" charset="0"/>
                <a:ea typeface="Gungsuh"/>
                <a:cs typeface="Gungsuh"/>
              </a:rPr>
              <a:t>。</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挺胸收腹，肩</a:t>
            </a:r>
            <a:r>
              <a:rPr lang="zh-TW" altLang="zh-HK" sz="2400" dirty="0" smtClean="0">
                <a:latin typeface="Arial" panose="020B0604020202020204" pitchFamily="34" charset="0"/>
                <a:ea typeface="Gungsuh"/>
                <a:cs typeface="Gungsuh"/>
              </a:rPr>
              <a:t>部放松</a:t>
            </a:r>
            <a:r>
              <a:rPr lang="zh-TW" altLang="en-US" sz="2400" dirty="0" smtClean="0">
                <a:latin typeface="Arial" panose="020B0604020202020204" pitchFamily="34" charset="0"/>
                <a:ea typeface="Gungsuh"/>
                <a:cs typeface="Gungsuh"/>
              </a:rPr>
              <a:t>。</a:t>
            </a:r>
            <a:endParaRPr lang="zh-TW" altLang="zh-HK" sz="1600" dirty="0">
              <a:latin typeface="Arial" panose="020B0604020202020204" pitchFamily="34" charset="0"/>
            </a:endParaRPr>
          </a:p>
          <a:p>
            <a:pPr marL="342900" lvl="0" indent="-342900">
              <a:lnSpc>
                <a:spcPct val="115000"/>
              </a:lnSpc>
              <a:spcAft>
                <a:spcPts val="1000"/>
              </a:spcAft>
              <a:buFont typeface="Arial" panose="020B0604020202020204" pitchFamily="34" charset="0"/>
              <a:buChar char="●"/>
            </a:pPr>
            <a:r>
              <a:rPr lang="zh-TW" altLang="zh-HK" sz="2400" dirty="0" smtClean="0">
                <a:latin typeface="Arial" panose="020B0604020202020204" pitchFamily="34" charset="0"/>
                <a:ea typeface="Gungsuh"/>
                <a:cs typeface="Gungsuh"/>
              </a:rPr>
              <a:t>锁紧手腕</a:t>
            </a:r>
            <a:endParaRPr lang="zh-TW" altLang="zh-HK" sz="1600" dirty="0">
              <a:latin typeface="Arial" panose="020B0604020202020204" pitchFamily="34" charset="0"/>
            </a:endParaRPr>
          </a:p>
          <a:p>
            <a:endParaRPr lang="zh-HK" alt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pPr/>
              <a:t>17</a:t>
            </a:fld>
            <a:endParaRPr lang="en-US" dirty="0"/>
          </a:p>
        </p:txBody>
      </p:sp>
      <p:pic>
        <p:nvPicPr>
          <p:cNvPr id="9" name="image35.png"/>
          <p:cNvPicPr/>
          <p:nvPr/>
        </p:nvPicPr>
        <p:blipFill>
          <a:blip r:embed="rId2"/>
          <a:srcRect/>
          <a:stretch>
            <a:fillRect/>
          </a:stretch>
        </p:blipFill>
        <p:spPr>
          <a:xfrm>
            <a:off x="4978171" y="1697297"/>
            <a:ext cx="1625830" cy="2516177"/>
          </a:xfrm>
          <a:prstGeom prst="rect">
            <a:avLst/>
          </a:prstGeom>
          <a:ln/>
        </p:spPr>
      </p:pic>
      <p:pic>
        <p:nvPicPr>
          <p:cNvPr id="10" name="image36.png"/>
          <p:cNvPicPr/>
          <p:nvPr/>
        </p:nvPicPr>
        <p:blipFill>
          <a:blip r:embed="rId3"/>
          <a:srcRect/>
          <a:stretch>
            <a:fillRect/>
          </a:stretch>
        </p:blipFill>
        <p:spPr>
          <a:xfrm>
            <a:off x="3900291" y="4221480"/>
            <a:ext cx="1714500" cy="2636520"/>
          </a:xfrm>
          <a:prstGeom prst="rect">
            <a:avLst/>
          </a:prstGeom>
          <a:ln/>
        </p:spPr>
      </p:pic>
      <p:pic>
        <p:nvPicPr>
          <p:cNvPr id="11" name="image6.png"/>
          <p:cNvPicPr/>
          <p:nvPr/>
        </p:nvPicPr>
        <p:blipFill>
          <a:blip r:embed="rId4"/>
          <a:srcRect/>
          <a:stretch>
            <a:fillRect/>
          </a:stretch>
        </p:blipFill>
        <p:spPr>
          <a:xfrm>
            <a:off x="8916669" y="121252"/>
            <a:ext cx="3009900" cy="2267585"/>
          </a:xfrm>
          <a:prstGeom prst="rect">
            <a:avLst/>
          </a:prstGeom>
          <a:ln/>
        </p:spPr>
      </p:pic>
    </p:spTree>
    <p:extLst>
      <p:ext uri="{BB962C8B-B14F-4D97-AF65-F5344CB8AC3E}">
        <p14:creationId xmlns:p14="http://schemas.microsoft.com/office/powerpoint/2010/main" val="28061275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zh-TW" altLang="en-US" b="1" dirty="0"/>
              <a:t>腹外斜</a:t>
            </a:r>
            <a:r>
              <a:rPr lang="zh-TW" altLang="zh-HK" b="1" dirty="0"/>
              <a:t>肌 </a:t>
            </a:r>
            <a:r>
              <a:rPr lang="en-US" altLang="zh-TW" b="1" dirty="0" smtClean="0"/>
              <a:t>–</a:t>
            </a:r>
            <a:r>
              <a:rPr lang="zh-TW" altLang="zh-HK" b="1" dirty="0" smtClean="0"/>
              <a:t> </a:t>
            </a:r>
            <a:r>
              <a:rPr lang="zh-TW" altLang="en-US" b="1" dirty="0" smtClean="0"/>
              <a:t>进</a:t>
            </a:r>
            <a:r>
              <a:rPr lang="zh-TW" altLang="zh-HK" b="1" dirty="0" smtClean="0"/>
              <a:t>阶</a:t>
            </a:r>
            <a:endParaRPr lang="zh-HK" altLang="en-US" b="1" dirty="0"/>
          </a:p>
        </p:txBody>
      </p:sp>
      <p:sp>
        <p:nvSpPr>
          <p:cNvPr id="6" name="Content Placeholder 5"/>
          <p:cNvSpPr>
            <a:spLocks noGrp="1"/>
          </p:cNvSpPr>
          <p:nvPr>
            <p:ph sz="half" idx="1"/>
          </p:nvPr>
        </p:nvSpPr>
        <p:spPr>
          <a:xfrm>
            <a:off x="479376" y="1844824"/>
            <a:ext cx="4937760" cy="4023360"/>
          </a:xfrm>
        </p:spPr>
        <p:txBody>
          <a:bodyPr/>
          <a:lstStyle/>
          <a:p>
            <a:pPr>
              <a:buFont typeface="Wingdings" panose="05000000000000000000" pitchFamily="2" charset="2"/>
              <a:buChar char="u"/>
            </a:pPr>
            <a:r>
              <a:rPr lang="zh-TW" altLang="zh-HK" sz="2400" b="1" dirty="0" smtClean="0"/>
              <a:t>动作过程</a:t>
            </a:r>
          </a:p>
          <a:p>
            <a:pPr fontAlgn="base">
              <a:buFont typeface="Wingdings" panose="05000000000000000000" pitchFamily="2" charset="2"/>
              <a:buChar char="Ø"/>
            </a:pPr>
            <a:r>
              <a:rPr lang="zh-TW" altLang="en-US" sz="2400" dirty="0" smtClean="0"/>
              <a:t>上身向右转</a:t>
            </a:r>
          </a:p>
          <a:p>
            <a:pPr fontAlgn="base">
              <a:buFont typeface="Wingdings" panose="05000000000000000000" pitchFamily="2" charset="2"/>
              <a:buChar char="Ø"/>
            </a:pPr>
            <a:r>
              <a:rPr lang="zh-TW" altLang="en-US" sz="2400" dirty="0" smtClean="0"/>
              <a:t>双手同时将弹力带拉向右边</a:t>
            </a:r>
          </a:p>
          <a:p>
            <a:pPr fontAlgn="base">
              <a:buFont typeface="Wingdings" panose="05000000000000000000" pitchFamily="2" charset="2"/>
              <a:buChar char="Ø"/>
            </a:pPr>
            <a:r>
              <a:rPr lang="zh-TW" altLang="en-US" sz="2400" dirty="0" smtClean="0"/>
              <a:t>完成后上身与双手转向左边</a:t>
            </a:r>
          </a:p>
          <a:p>
            <a:pPr fontAlgn="base">
              <a:buFont typeface="Wingdings" panose="05000000000000000000" pitchFamily="2" charset="2"/>
              <a:buChar char="Ø"/>
            </a:pPr>
            <a:r>
              <a:rPr lang="zh-TW" altLang="en-US" sz="2400" dirty="0" smtClean="0"/>
              <a:t>左右</a:t>
            </a:r>
            <a:r>
              <a:rPr lang="zh-TW" altLang="en-US" sz="2400" dirty="0"/>
              <a:t>各完成代表一次</a:t>
            </a:r>
          </a:p>
          <a:p>
            <a:pPr fontAlgn="base">
              <a:buFont typeface="Wingdings" panose="05000000000000000000" pitchFamily="2" charset="2"/>
              <a:buChar char="Ø"/>
            </a:pPr>
            <a:r>
              <a:rPr lang="zh-TW" altLang="en-US" sz="2400" dirty="0" smtClean="0"/>
              <a:t>向外转时呼气</a:t>
            </a:r>
          </a:p>
          <a:p>
            <a:pPr fontAlgn="base">
              <a:buFont typeface="Wingdings" panose="05000000000000000000" pitchFamily="2" charset="2"/>
              <a:buChar char="Ø"/>
            </a:pPr>
            <a:r>
              <a:rPr lang="zh-TW" altLang="en-US" sz="2400" dirty="0" smtClean="0"/>
              <a:t>回中间时吸气</a:t>
            </a:r>
          </a:p>
          <a:p>
            <a:pPr fontAlgn="base">
              <a:buFont typeface="Wingdings" panose="05000000000000000000" pitchFamily="2" charset="2"/>
              <a:buChar char="Ø"/>
            </a:pPr>
            <a:r>
              <a:rPr lang="zh-TW" altLang="en-US" sz="2400" dirty="0" smtClean="0"/>
              <a:t>重复以上动作</a:t>
            </a:r>
            <a:r>
              <a:rPr lang="en-US" altLang="zh-TW" sz="2400" dirty="0" smtClean="0"/>
              <a:t>10-15</a:t>
            </a:r>
            <a:r>
              <a:rPr lang="zh-TW" altLang="en-US" sz="2400" dirty="0"/>
              <a:t>次</a:t>
            </a:r>
          </a:p>
          <a:p>
            <a:pPr marL="0" lvl="0" indent="0" eaLnBrk="0" fontAlgn="base" hangingPunct="0">
              <a:lnSpc>
                <a:spcPct val="100000"/>
              </a:lnSpc>
              <a:spcBef>
                <a:spcPct val="0"/>
              </a:spcBef>
              <a:spcAft>
                <a:spcPct val="0"/>
              </a:spcAft>
              <a:buClrTx/>
              <a:buSzTx/>
              <a:buFontTx/>
              <a:buChar char="•"/>
            </a:pPr>
            <a:endParaRPr lang="zh-TW" altLang="zh-HK" sz="1000" dirty="0" smtClean="0">
              <a:solidFill>
                <a:schemeClr val="tx1"/>
              </a:solidFill>
            </a:endParaRPr>
          </a:p>
          <a:p>
            <a:pPr marL="0" lvl="0" indent="0" eaLnBrk="0" fontAlgn="base" hangingPunct="0">
              <a:lnSpc>
                <a:spcPct val="100000"/>
              </a:lnSpc>
              <a:spcBef>
                <a:spcPct val="0"/>
              </a:spcBef>
              <a:spcAft>
                <a:spcPct val="0"/>
              </a:spcAft>
              <a:buClrTx/>
              <a:buSzTx/>
              <a:buNone/>
            </a:pPr>
            <a:endParaRPr lang="zh-TW" altLang="zh-HK" sz="2400" dirty="0">
              <a:solidFill>
                <a:schemeClr val="tx1"/>
              </a:solidFill>
              <a:latin typeface="Arial" panose="020B0604020202020204" pitchFamily="34" charset="0"/>
            </a:endParaRPr>
          </a:p>
          <a:p>
            <a:endParaRPr lang="zh-HK" altLang="en-US" dirty="0"/>
          </a:p>
        </p:txBody>
      </p:sp>
      <p:sp>
        <p:nvSpPr>
          <p:cNvPr id="7" name="Content Placeholder 6"/>
          <p:cNvSpPr>
            <a:spLocks noGrp="1"/>
          </p:cNvSpPr>
          <p:nvPr>
            <p:ph sz="half" idx="2"/>
          </p:nvPr>
        </p:nvSpPr>
        <p:spPr>
          <a:xfrm>
            <a:off x="6910647" y="1844824"/>
            <a:ext cx="4937760" cy="4023360"/>
          </a:xfrm>
        </p:spPr>
        <p:txBody>
          <a:bodyPr/>
          <a:lstStyle/>
          <a:p>
            <a:pPr lvl="0">
              <a:buFont typeface="Wingdings" panose="05000000000000000000" pitchFamily="2" charset="2"/>
              <a:buChar char="u"/>
            </a:pPr>
            <a:r>
              <a:rPr lang="zh-TW" altLang="en-US" sz="2400" b="1" dirty="0" smtClean="0"/>
              <a:t>注意事项</a:t>
            </a:r>
            <a:endParaRPr lang="en-US" altLang="zh-TW" sz="2400" b="1" dirty="0" smtClean="0"/>
          </a:p>
          <a:p>
            <a:pPr marL="342900" lvl="0" indent="-342900">
              <a:lnSpc>
                <a:spcPct val="115000"/>
              </a:lnSpc>
              <a:spcAft>
                <a:spcPts val="0"/>
              </a:spcAft>
              <a:buFont typeface="Arial" panose="020B0604020202020204" pitchFamily="34" charset="0"/>
              <a:buChar char="●"/>
            </a:pPr>
            <a:r>
              <a:rPr lang="zh-TW" altLang="zh-HK" sz="2400" dirty="0" smtClean="0">
                <a:latin typeface="Arial" panose="020B0604020202020204" pitchFamily="34" charset="0"/>
                <a:ea typeface="Gungsuh"/>
                <a:cs typeface="Gungsuh"/>
              </a:rPr>
              <a:t>速度不应过急</a:t>
            </a:r>
            <a:endParaRPr lang="zh-TW" altLang="zh-HK" sz="1600" dirty="0">
              <a:latin typeface="Arial" panose="020B0604020202020204" pitchFamily="34" charset="0"/>
            </a:endParaRPr>
          </a:p>
          <a:p>
            <a:pPr marL="342900" lvl="0" indent="-342900">
              <a:lnSpc>
                <a:spcPct val="115000"/>
              </a:lnSpc>
              <a:spcAft>
                <a:spcPts val="1000"/>
              </a:spcAft>
              <a:buFont typeface="Arial" panose="020B0604020202020204" pitchFamily="34" charset="0"/>
              <a:buChar char="●"/>
            </a:pPr>
            <a:r>
              <a:rPr lang="zh-TW" altLang="zh-HK" sz="2400" dirty="0" smtClean="0">
                <a:latin typeface="Arial" panose="020B0604020202020204" pitchFamily="34" charset="0"/>
                <a:ea typeface="Gungsuh"/>
                <a:cs typeface="Gungsuh"/>
              </a:rPr>
              <a:t>避免过度扭转身体</a:t>
            </a:r>
            <a:endParaRPr lang="zh-TW" altLang="zh-HK" sz="1600" dirty="0">
              <a:latin typeface="Arial" panose="020B0604020202020204" pitchFamily="34" charset="0"/>
            </a:endParaRPr>
          </a:p>
          <a:p>
            <a:pPr lvl="0">
              <a:buFont typeface="Wingdings" panose="05000000000000000000" pitchFamily="2" charset="2"/>
              <a:buChar char="Ø"/>
            </a:pPr>
            <a:endParaRPr lang="en-US" altLang="zh-TW" sz="2400" dirty="0"/>
          </a:p>
          <a:p>
            <a:pPr>
              <a:buFont typeface="Wingdings" panose="05000000000000000000" pitchFamily="2" charset="2"/>
              <a:buChar char="u"/>
            </a:pPr>
            <a:r>
              <a:rPr lang="zh-TW" altLang="zh-HK" sz="2400" b="1" dirty="0" smtClean="0"/>
              <a:t>相关动作</a:t>
            </a:r>
          </a:p>
          <a:p>
            <a:pPr marL="342900" indent="-342900">
              <a:lnSpc>
                <a:spcPct val="115000"/>
              </a:lnSpc>
              <a:spcAft>
                <a:spcPts val="1000"/>
              </a:spcAft>
              <a:buFont typeface="Arial" panose="020B0604020202020204" pitchFamily="34" charset="0"/>
              <a:buChar char="●"/>
            </a:pPr>
            <a:r>
              <a:rPr lang="zh-TW" altLang="en-US" sz="2400" dirty="0" smtClean="0">
                <a:latin typeface="Arial" panose="020B0604020202020204" pitchFamily="34" charset="0"/>
                <a:ea typeface="Gungsuh"/>
                <a:cs typeface="Gungsuh"/>
              </a:rPr>
              <a:t>游泳</a:t>
            </a:r>
            <a:r>
              <a:rPr lang="zh-TW" altLang="en-US" sz="2400" dirty="0">
                <a:latin typeface="Arial" panose="020B0604020202020204" pitchFamily="34" charset="0"/>
                <a:ea typeface="Gungsuh"/>
                <a:cs typeface="Gungsuh"/>
              </a:rPr>
              <a:t>自由式</a:t>
            </a:r>
            <a:r>
              <a:rPr lang="en-US" altLang="zh-TW" sz="2400" dirty="0" smtClean="0">
                <a:latin typeface="Arial" panose="020B0604020202020204" pitchFamily="34" charset="0"/>
                <a:ea typeface="Gungsuh"/>
                <a:cs typeface="Gungsuh"/>
              </a:rPr>
              <a:t>(</a:t>
            </a:r>
            <a:r>
              <a:rPr lang="zh-TW" altLang="en-US" sz="2400" dirty="0" smtClean="0">
                <a:latin typeface="Arial" panose="020B0604020202020204" pitchFamily="34" charset="0"/>
                <a:ea typeface="Gungsuh"/>
                <a:cs typeface="Gungsuh"/>
              </a:rPr>
              <a:t>滚转</a:t>
            </a:r>
            <a:r>
              <a:rPr lang="en-US" altLang="zh-TW" sz="2400" dirty="0" smtClean="0">
                <a:latin typeface="Arial" panose="020B0604020202020204" pitchFamily="34" charset="0"/>
                <a:ea typeface="Gungsuh"/>
                <a:cs typeface="Gungsuh"/>
              </a:rPr>
              <a:t>)</a:t>
            </a:r>
            <a:r>
              <a:rPr lang="zh-TW" altLang="en-US" sz="2400" dirty="0" smtClean="0">
                <a:latin typeface="Arial" panose="020B0604020202020204" pitchFamily="34" charset="0"/>
                <a:ea typeface="Gungsuh"/>
                <a:cs typeface="Gungsuh"/>
              </a:rPr>
              <a:t>、高尔夫球</a:t>
            </a:r>
            <a:r>
              <a:rPr lang="en-US" altLang="zh-TW" sz="2400" dirty="0" smtClean="0">
                <a:latin typeface="Arial" panose="020B0604020202020204" pitchFamily="34" charset="0"/>
                <a:ea typeface="Gungsuh"/>
                <a:cs typeface="Gungsuh"/>
              </a:rPr>
              <a:t>(</a:t>
            </a:r>
            <a:r>
              <a:rPr lang="zh-TW" altLang="en-US" sz="2400" dirty="0" smtClean="0">
                <a:latin typeface="Arial" panose="020B0604020202020204" pitchFamily="34" charset="0"/>
                <a:ea typeface="Gungsuh"/>
                <a:cs typeface="Gungsuh"/>
              </a:rPr>
              <a:t>挥杆</a:t>
            </a:r>
            <a:r>
              <a:rPr lang="en-US" altLang="zh-TW" sz="2400" dirty="0" smtClean="0">
                <a:latin typeface="Arial" panose="020B0604020202020204" pitchFamily="34" charset="0"/>
                <a:ea typeface="Gungsuh"/>
                <a:cs typeface="Gungsuh"/>
              </a:rPr>
              <a:t>)</a:t>
            </a:r>
            <a:endParaRPr lang="zh-TW" altLang="en-US" sz="2400" dirty="0">
              <a:latin typeface="Arial" panose="020B0604020202020204" pitchFamily="34" charset="0"/>
              <a:ea typeface="Gungsuh"/>
              <a:cs typeface="Gungsuh"/>
            </a:endParaRPr>
          </a:p>
          <a:p>
            <a:pPr marL="342900" indent="-342900">
              <a:lnSpc>
                <a:spcPct val="115000"/>
              </a:lnSpc>
              <a:spcAft>
                <a:spcPts val="1000"/>
              </a:spcAft>
              <a:buFont typeface="Arial" panose="020B0604020202020204" pitchFamily="34" charset="0"/>
              <a:buChar char="●"/>
            </a:pPr>
            <a:r>
              <a:rPr lang="zh-TW" altLang="en-US" sz="2400" dirty="0">
                <a:latin typeface="Arial" panose="020B0604020202020204" pitchFamily="34" charset="0"/>
                <a:ea typeface="Gungsuh"/>
                <a:cs typeface="Gungsuh"/>
              </a:rPr>
              <a:t>棒球</a:t>
            </a:r>
            <a:r>
              <a:rPr lang="en-US" altLang="zh-TW" sz="2400" dirty="0" smtClean="0">
                <a:latin typeface="Arial" panose="020B0604020202020204" pitchFamily="34" charset="0"/>
                <a:ea typeface="Gungsuh"/>
                <a:cs typeface="Gungsuh"/>
              </a:rPr>
              <a:t>(</a:t>
            </a:r>
            <a:r>
              <a:rPr lang="zh-TW" altLang="en-US" sz="2400" dirty="0" smtClean="0">
                <a:latin typeface="Arial" panose="020B0604020202020204" pitchFamily="34" charset="0"/>
                <a:ea typeface="Gungsuh"/>
                <a:cs typeface="Gungsuh"/>
              </a:rPr>
              <a:t>击球</a:t>
            </a:r>
            <a:r>
              <a:rPr lang="en-US" altLang="zh-TW" sz="2400" dirty="0" smtClean="0">
                <a:latin typeface="Arial" panose="020B0604020202020204" pitchFamily="34" charset="0"/>
                <a:ea typeface="Gungsuh"/>
                <a:cs typeface="Gungsuh"/>
              </a:rPr>
              <a:t>)</a:t>
            </a:r>
            <a:endParaRPr lang="en-US" altLang="zh-TW" sz="2400" dirty="0">
              <a:latin typeface="Arial" panose="020B0604020202020204" pitchFamily="34" charset="0"/>
              <a:ea typeface="Gungsuh"/>
              <a:cs typeface="Gungsuh"/>
            </a:endParaRPr>
          </a:p>
        </p:txBody>
      </p:sp>
      <p:sp>
        <p:nvSpPr>
          <p:cNvPr id="4" name="Slide Number Placeholder 3"/>
          <p:cNvSpPr>
            <a:spLocks noGrp="1"/>
          </p:cNvSpPr>
          <p:nvPr>
            <p:ph type="sldNum" sz="quarter" idx="12"/>
          </p:nvPr>
        </p:nvSpPr>
        <p:spPr/>
        <p:txBody>
          <a:bodyPr/>
          <a:lstStyle/>
          <a:p>
            <a:fld id="{6D22F896-40B5-4ADD-8801-0D06FADFA095}" type="slidenum">
              <a:rPr lang="en-US" smtClean="0"/>
              <a:pPr/>
              <a:t>18</a:t>
            </a:fld>
            <a:endParaRPr lang="en-US" dirty="0"/>
          </a:p>
        </p:txBody>
      </p:sp>
      <p:pic>
        <p:nvPicPr>
          <p:cNvPr id="8" name="image112.png"/>
          <p:cNvPicPr/>
          <p:nvPr/>
        </p:nvPicPr>
        <p:blipFill>
          <a:blip r:embed="rId2"/>
          <a:srcRect/>
          <a:stretch>
            <a:fillRect/>
          </a:stretch>
        </p:blipFill>
        <p:spPr>
          <a:xfrm>
            <a:off x="3713595" y="4172557"/>
            <a:ext cx="3009900" cy="1990725"/>
          </a:xfrm>
          <a:prstGeom prst="rect">
            <a:avLst/>
          </a:prstGeom>
          <a:ln/>
        </p:spPr>
      </p:pic>
    </p:spTree>
    <p:extLst>
      <p:ext uri="{BB962C8B-B14F-4D97-AF65-F5344CB8AC3E}">
        <p14:creationId xmlns:p14="http://schemas.microsoft.com/office/powerpoint/2010/main" val="41198746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zh-TW" altLang="en-US" b="1" dirty="0"/>
              <a:t>腹直肌 </a:t>
            </a:r>
            <a:r>
              <a:rPr lang="en-US" altLang="zh-TW" b="1" dirty="0"/>
              <a:t>- </a:t>
            </a:r>
            <a:r>
              <a:rPr lang="zh-TW" altLang="en-US" b="1" dirty="0" smtClean="0"/>
              <a:t>初阶</a:t>
            </a:r>
            <a:endParaRPr lang="zh-HK" altLang="en-US" b="1" dirty="0"/>
          </a:p>
        </p:txBody>
      </p:sp>
      <p:sp>
        <p:nvSpPr>
          <p:cNvPr id="6" name="Content Placeholder 5"/>
          <p:cNvSpPr>
            <a:spLocks noGrp="1"/>
          </p:cNvSpPr>
          <p:nvPr>
            <p:ph sz="half" idx="1"/>
          </p:nvPr>
        </p:nvSpPr>
        <p:spPr>
          <a:xfrm>
            <a:off x="407368" y="1844824"/>
            <a:ext cx="4937760" cy="4023360"/>
          </a:xfrm>
        </p:spPr>
        <p:txBody>
          <a:bodyPr>
            <a:normAutofit fontScale="92500" lnSpcReduction="10000"/>
          </a:bodyPr>
          <a:lstStyle/>
          <a:p>
            <a:pPr>
              <a:buFont typeface="Wingdings" panose="05000000000000000000" pitchFamily="2" charset="2"/>
              <a:buChar char="u"/>
            </a:pPr>
            <a:r>
              <a:rPr lang="zh-TW" altLang="zh-HK" sz="2400" b="1" dirty="0" smtClean="0"/>
              <a:t>热身动作</a:t>
            </a:r>
          </a:p>
          <a:p>
            <a:pPr marL="342900" lvl="0" indent="-342900">
              <a:lnSpc>
                <a:spcPct val="115000"/>
              </a:lnSpc>
              <a:spcAft>
                <a:spcPts val="0"/>
              </a:spcAft>
              <a:buFont typeface="Arial" panose="020B0604020202020204" pitchFamily="34" charset="0"/>
              <a:buChar char="●"/>
            </a:pPr>
            <a:r>
              <a:rPr lang="zh-TW" altLang="zh-HK" sz="2400" dirty="0" smtClean="0">
                <a:latin typeface="Arial" panose="020B0604020202020204" pitchFamily="34" charset="0"/>
                <a:ea typeface="Gungsuh"/>
                <a:cs typeface="Gungsuh"/>
              </a:rPr>
              <a:t>自然站立，双脚平肩</a:t>
            </a:r>
            <a:r>
              <a:rPr lang="zh-TW" altLang="en-US" sz="2400" dirty="0" smtClean="0">
                <a:latin typeface="Arial" panose="020B0604020202020204" pitchFamily="34" charset="0"/>
                <a:ea typeface="Gungsuh"/>
                <a:cs typeface="Gungsuh"/>
              </a:rPr>
              <a:t>。</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前臂向前伸直</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smtClean="0">
                <a:latin typeface="Arial" panose="020B0604020202020204" pitchFamily="34" charset="0"/>
                <a:ea typeface="Gungsuh"/>
                <a:cs typeface="Gungsuh"/>
              </a:rPr>
              <a:t>背部后弯，双臂同时向上摆</a:t>
            </a:r>
            <a:r>
              <a:rPr lang="zh-TW" altLang="en-US" sz="2400" dirty="0" smtClean="0">
                <a:latin typeface="Arial" panose="020B0604020202020204" pitchFamily="34" charset="0"/>
                <a:ea typeface="Gungsuh"/>
                <a:cs typeface="Gungsuh"/>
              </a:rPr>
              <a:t>。</a:t>
            </a:r>
            <a:endParaRPr lang="zh-TW" altLang="zh-HK" sz="1600" dirty="0">
              <a:latin typeface="Arial" panose="020B0604020202020204" pitchFamily="34" charset="0"/>
            </a:endParaRPr>
          </a:p>
          <a:p>
            <a:pPr marL="342900" lvl="0" indent="-342900">
              <a:lnSpc>
                <a:spcPct val="115000"/>
              </a:lnSpc>
              <a:spcAft>
                <a:spcPts val="1000"/>
              </a:spcAft>
              <a:buFont typeface="Arial" panose="020B0604020202020204" pitchFamily="34" charset="0"/>
              <a:buChar char="●"/>
            </a:pPr>
            <a:r>
              <a:rPr lang="zh-TW" altLang="zh-HK" sz="2400" dirty="0" smtClean="0">
                <a:latin typeface="Arial" panose="020B0604020202020204" pitchFamily="34" charset="0"/>
                <a:ea typeface="Gungsuh"/>
                <a:cs typeface="Gungsuh"/>
              </a:rPr>
              <a:t>重复以上动作8-10次</a:t>
            </a:r>
            <a:endParaRPr lang="zh-TW" altLang="zh-HK" sz="1600" dirty="0">
              <a:latin typeface="Arial" panose="020B0604020202020204" pitchFamily="34" charset="0"/>
            </a:endParaRPr>
          </a:p>
          <a:p>
            <a:endParaRPr lang="zh-HK" altLang="en-US" dirty="0"/>
          </a:p>
        </p:txBody>
      </p:sp>
      <p:sp>
        <p:nvSpPr>
          <p:cNvPr id="7" name="Content Placeholder 6"/>
          <p:cNvSpPr>
            <a:spLocks noGrp="1"/>
          </p:cNvSpPr>
          <p:nvPr>
            <p:ph sz="half" idx="2"/>
          </p:nvPr>
        </p:nvSpPr>
        <p:spPr>
          <a:xfrm>
            <a:off x="6274723" y="1845735"/>
            <a:ext cx="4937760" cy="4023360"/>
          </a:xfrm>
        </p:spPr>
        <p:txBody>
          <a:bodyPr>
            <a:normAutofit fontScale="92500" lnSpcReduction="10000"/>
          </a:bodyPr>
          <a:lstStyle/>
          <a:p>
            <a:pPr lvl="0">
              <a:buFont typeface="Wingdings" panose="05000000000000000000" pitchFamily="2" charset="2"/>
              <a:buChar char="u"/>
            </a:pPr>
            <a:r>
              <a:rPr lang="zh-TW" altLang="en-US" sz="2400" b="1" dirty="0" smtClean="0"/>
              <a:t>起始动作</a:t>
            </a:r>
            <a:endParaRPr lang="en-US" altLang="zh-TW" sz="2400" b="1" dirty="0" smtClean="0"/>
          </a:p>
          <a:p>
            <a:pPr marL="342900" lvl="0" indent="-342900">
              <a:lnSpc>
                <a:spcPct val="115000"/>
              </a:lnSpc>
              <a:spcAft>
                <a:spcPts val="0"/>
              </a:spcAft>
              <a:buFont typeface="Arial" panose="020B0604020202020204" pitchFamily="34" charset="0"/>
              <a:buChar char="●"/>
            </a:pPr>
            <a:r>
              <a:rPr lang="zh-TW" altLang="en-US" sz="2400" dirty="0" smtClean="0">
                <a:latin typeface="Arial" panose="020B0604020202020204" pitchFamily="34" charset="0"/>
                <a:ea typeface="Gungsuh"/>
                <a:cs typeface="Gungsuh"/>
              </a:rPr>
              <a:t>平躺在地面，双脚伸直</a:t>
            </a:r>
            <a:r>
              <a:rPr lang="zh-TW" altLang="en-US" sz="2400" dirty="0" smtClean="0">
                <a:latin typeface="Arial" panose="020B0604020202020204" pitchFamily="34" charset="0"/>
                <a:ea typeface="Gungsuh"/>
                <a:cs typeface="Gungsuh"/>
              </a:rPr>
              <a:t>。</a:t>
            </a:r>
            <a:endParaRPr lang="zh-TW" altLang="en-US" sz="2400" dirty="0">
              <a:latin typeface="Arial" panose="020B0604020202020204" pitchFamily="34" charset="0"/>
              <a:ea typeface="Gungsuh"/>
              <a:cs typeface="Gungsuh"/>
            </a:endParaRPr>
          </a:p>
          <a:p>
            <a:pPr marL="342900" lvl="0" indent="-342900">
              <a:lnSpc>
                <a:spcPct val="115000"/>
              </a:lnSpc>
              <a:spcAft>
                <a:spcPts val="0"/>
              </a:spcAft>
              <a:buFont typeface="Arial" panose="020B0604020202020204" pitchFamily="34" charset="0"/>
              <a:buChar char="●"/>
            </a:pPr>
            <a:r>
              <a:rPr lang="zh-TW" altLang="en-US" sz="2400" dirty="0" smtClean="0">
                <a:latin typeface="Arial" panose="020B0604020202020204" pitchFamily="34" charset="0"/>
                <a:ea typeface="Gungsuh"/>
                <a:cs typeface="Gungsuh"/>
              </a:rPr>
              <a:t>将弹力带中端置于脚掌</a:t>
            </a:r>
          </a:p>
          <a:p>
            <a:pPr marL="342900" lvl="0" indent="-342900">
              <a:lnSpc>
                <a:spcPct val="115000"/>
              </a:lnSpc>
              <a:spcAft>
                <a:spcPts val="0"/>
              </a:spcAft>
              <a:buFont typeface="Arial" panose="020B0604020202020204" pitchFamily="34" charset="0"/>
              <a:buChar char="●"/>
            </a:pPr>
            <a:r>
              <a:rPr lang="zh-TW" altLang="en-US" sz="2400" dirty="0" smtClean="0">
                <a:latin typeface="Arial" panose="020B0604020202020204" pitchFamily="34" charset="0"/>
                <a:ea typeface="Gungsuh"/>
                <a:cs typeface="Gungsuh"/>
              </a:rPr>
              <a:t>双手握弹力带两端并围绕掌心</a:t>
            </a:r>
          </a:p>
          <a:p>
            <a:pPr marL="342900" lvl="0" indent="-342900">
              <a:lnSpc>
                <a:spcPct val="115000"/>
              </a:lnSpc>
              <a:spcAft>
                <a:spcPts val="0"/>
              </a:spcAft>
              <a:buFont typeface="Arial" panose="020B0604020202020204" pitchFamily="34" charset="0"/>
              <a:buChar char="●"/>
            </a:pPr>
            <a:r>
              <a:rPr lang="zh-TW" altLang="en-US" sz="2400" dirty="0" smtClean="0">
                <a:latin typeface="Arial" panose="020B0604020202020204" pitchFamily="34" charset="0"/>
                <a:ea typeface="Gungsuh"/>
                <a:cs typeface="Gungsuh"/>
              </a:rPr>
              <a:t>双脚慢慢</a:t>
            </a:r>
            <a:r>
              <a:rPr lang="zh-TW" altLang="en-US" sz="2400" dirty="0">
                <a:latin typeface="Arial" panose="020B0604020202020204" pitchFamily="34" charset="0"/>
                <a:ea typeface="Gungsuh"/>
                <a:cs typeface="Gungsuh"/>
              </a:rPr>
              <a:t>向天空升起</a:t>
            </a:r>
          </a:p>
          <a:p>
            <a:pPr marL="342900" lvl="0" indent="-342900">
              <a:lnSpc>
                <a:spcPct val="115000"/>
              </a:lnSpc>
              <a:spcAft>
                <a:spcPts val="0"/>
              </a:spcAft>
              <a:buFont typeface="Arial" panose="020B0604020202020204" pitchFamily="34" charset="0"/>
              <a:buChar char="●"/>
            </a:pPr>
            <a:r>
              <a:rPr lang="zh-TW" altLang="en-US" sz="2400" dirty="0" smtClean="0">
                <a:latin typeface="Arial" panose="020B0604020202020204" pitchFamily="34" charset="0"/>
                <a:ea typeface="Gungsuh"/>
                <a:cs typeface="Gungsuh"/>
              </a:rPr>
              <a:t>手肘</a:t>
            </a:r>
            <a:r>
              <a:rPr lang="zh-TW" altLang="en-US" sz="2400" dirty="0">
                <a:latin typeface="Arial" panose="020B0604020202020204" pitchFamily="34" charset="0"/>
                <a:ea typeface="Gungsuh"/>
                <a:cs typeface="Gungsuh"/>
              </a:rPr>
              <a:t>保持微曲，掌心</a:t>
            </a:r>
            <a:r>
              <a:rPr lang="zh-TW" altLang="en-US" sz="2400" dirty="0" smtClean="0">
                <a:latin typeface="Arial" panose="020B0604020202020204" pitchFamily="34" charset="0"/>
                <a:ea typeface="Gungsuh"/>
                <a:cs typeface="Gungsuh"/>
              </a:rPr>
              <a:t>向前。</a:t>
            </a:r>
            <a:endParaRPr lang="zh-TW" altLang="en-US" sz="2400" dirty="0">
              <a:latin typeface="Arial" panose="020B0604020202020204" pitchFamily="34" charset="0"/>
              <a:ea typeface="Gungsuh"/>
              <a:cs typeface="Gungsuh"/>
            </a:endParaRPr>
          </a:p>
          <a:p>
            <a:pPr marL="342900" lvl="0" indent="-342900">
              <a:lnSpc>
                <a:spcPct val="115000"/>
              </a:lnSpc>
              <a:spcAft>
                <a:spcPts val="0"/>
              </a:spcAft>
              <a:buFont typeface="Arial" panose="020B0604020202020204" pitchFamily="34" charset="0"/>
              <a:buChar char="●"/>
            </a:pPr>
            <a:r>
              <a:rPr lang="zh-TW" altLang="en-US" sz="2400" dirty="0" smtClean="0">
                <a:latin typeface="Arial" panose="020B0604020202020204" pitchFamily="34" charset="0"/>
                <a:ea typeface="Gungsuh"/>
                <a:cs typeface="Gungsuh"/>
              </a:rPr>
              <a:t>挺胸</a:t>
            </a:r>
            <a:r>
              <a:rPr lang="zh-TW" altLang="en-US" sz="2400" dirty="0">
                <a:latin typeface="Arial" panose="020B0604020202020204" pitchFamily="34" charset="0"/>
                <a:ea typeface="Gungsuh"/>
                <a:cs typeface="Gungsuh"/>
              </a:rPr>
              <a:t>收腹，肩</a:t>
            </a:r>
            <a:r>
              <a:rPr lang="zh-TW" altLang="en-US" sz="2400" dirty="0" smtClean="0">
                <a:latin typeface="Arial" panose="020B0604020202020204" pitchFamily="34" charset="0"/>
                <a:ea typeface="Gungsuh"/>
                <a:cs typeface="Gungsuh"/>
              </a:rPr>
              <a:t>部放松。</a:t>
            </a:r>
            <a:endParaRPr lang="zh-TW" altLang="en-US" sz="2400" dirty="0">
              <a:latin typeface="Arial" panose="020B0604020202020204" pitchFamily="34" charset="0"/>
              <a:ea typeface="Gungsuh"/>
              <a:cs typeface="Gungsuh"/>
            </a:endParaRPr>
          </a:p>
          <a:p>
            <a:pPr marL="342900" lvl="0" indent="-342900">
              <a:lnSpc>
                <a:spcPct val="115000"/>
              </a:lnSpc>
              <a:spcAft>
                <a:spcPts val="0"/>
              </a:spcAft>
              <a:buFont typeface="Arial" panose="020B0604020202020204" pitchFamily="34" charset="0"/>
              <a:buChar char="●"/>
            </a:pPr>
            <a:r>
              <a:rPr lang="zh-TW" altLang="en-US" sz="2400" dirty="0" smtClean="0">
                <a:latin typeface="Arial" panose="020B0604020202020204" pitchFamily="34" charset="0"/>
                <a:ea typeface="Gungsuh"/>
                <a:cs typeface="Gungsuh"/>
              </a:rPr>
              <a:t>头贴实地面，锁紧手腕</a:t>
            </a:r>
            <a:r>
              <a:rPr lang="zh-TW" altLang="en-US" sz="2400" dirty="0">
                <a:latin typeface="Arial" panose="020B0604020202020204" pitchFamily="34" charset="0"/>
                <a:ea typeface="Gungsuh"/>
                <a:cs typeface="Gungsuh"/>
              </a:rPr>
              <a:t>。</a:t>
            </a:r>
          </a:p>
          <a:p>
            <a:endParaRPr lang="zh-HK" alt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pPr/>
              <a:t>19</a:t>
            </a:fld>
            <a:endParaRPr lang="en-US" dirty="0"/>
          </a:p>
        </p:txBody>
      </p:sp>
      <p:pic>
        <p:nvPicPr>
          <p:cNvPr id="10" name="image24.png"/>
          <p:cNvPicPr/>
          <p:nvPr/>
        </p:nvPicPr>
        <p:blipFill>
          <a:blip r:embed="rId2"/>
          <a:srcRect/>
          <a:stretch>
            <a:fillRect/>
          </a:stretch>
        </p:blipFill>
        <p:spPr>
          <a:xfrm>
            <a:off x="5026948" y="174879"/>
            <a:ext cx="1247775" cy="3231515"/>
          </a:xfrm>
          <a:prstGeom prst="rect">
            <a:avLst/>
          </a:prstGeom>
          <a:ln/>
        </p:spPr>
      </p:pic>
      <p:pic>
        <p:nvPicPr>
          <p:cNvPr id="13" name="image19.png"/>
          <p:cNvPicPr/>
          <p:nvPr/>
        </p:nvPicPr>
        <p:blipFill>
          <a:blip r:embed="rId3"/>
          <a:srcRect t="4070"/>
          <a:stretch>
            <a:fillRect/>
          </a:stretch>
        </p:blipFill>
        <p:spPr>
          <a:xfrm>
            <a:off x="4493057" y="3517266"/>
            <a:ext cx="1247775" cy="3206750"/>
          </a:xfrm>
          <a:prstGeom prst="rect">
            <a:avLst/>
          </a:prstGeom>
          <a:ln/>
        </p:spPr>
      </p:pic>
      <p:pic>
        <p:nvPicPr>
          <p:cNvPr id="16" name="image142.png"/>
          <p:cNvPicPr/>
          <p:nvPr/>
        </p:nvPicPr>
        <p:blipFill>
          <a:blip r:embed="rId4"/>
          <a:srcRect/>
          <a:stretch>
            <a:fillRect/>
          </a:stretch>
        </p:blipFill>
        <p:spPr>
          <a:xfrm>
            <a:off x="8706035" y="66707"/>
            <a:ext cx="3379240" cy="2094601"/>
          </a:xfrm>
          <a:prstGeom prst="rect">
            <a:avLst/>
          </a:prstGeom>
          <a:ln/>
        </p:spPr>
      </p:pic>
    </p:spTree>
    <p:extLst>
      <p:ext uri="{BB962C8B-B14F-4D97-AF65-F5344CB8AC3E}">
        <p14:creationId xmlns:p14="http://schemas.microsoft.com/office/powerpoint/2010/main" val="40538857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內容版面配置區 3" descr="A close up of a logo&#10;&#10;Description automatically generated">
            <a:extLst>
              <a:ext uri="{FF2B5EF4-FFF2-40B4-BE49-F238E27FC236}">
                <a16:creationId xmlns:a16="http://schemas.microsoft.com/office/drawing/2014/main" id="{8984B600-75B6-480B-A0D9-BC21549F8A2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398208" y="33367"/>
            <a:ext cx="1901657" cy="1901657"/>
          </a:xfrm>
          <a:prstGeom prst="rect">
            <a:avLst/>
          </a:prstGeom>
        </p:spPr>
      </p:pic>
      <p:sp>
        <p:nvSpPr>
          <p:cNvPr id="3" name="內容版面配置區 2"/>
          <p:cNvSpPr>
            <a:spLocks noGrp="1"/>
          </p:cNvSpPr>
          <p:nvPr>
            <p:ph sz="quarter" idx="13"/>
          </p:nvPr>
        </p:nvSpPr>
        <p:spPr>
          <a:xfrm>
            <a:off x="715672" y="1830785"/>
            <a:ext cx="10692964" cy="4254155"/>
          </a:xfrm>
        </p:spPr>
        <p:txBody>
          <a:bodyPr>
            <a:noAutofit/>
          </a:bodyPr>
          <a:lstStyle/>
          <a:p>
            <a:pPr marL="0" indent="717550" algn="just">
              <a:buNone/>
            </a:pPr>
            <a:r>
              <a:rPr lang="zh-TW" altLang="en-US" sz="2800" dirty="0" smtClean="0"/>
              <a:t>卫生署指出，由童年开始至成年阶段，恒常参与体能活动对健康有莫大裨益，包括可增强体适能，如心肺适能和肌肉力量、减少身体脂肪、降低患上癌症、心血管疾病和糖尿病的风险、促进骨骼健康，以及提升抗逆力和减少抑郁症状等。此外，保持健康生活模式，可增强身体抵抗力。</a:t>
            </a:r>
            <a:endParaRPr lang="en-US" altLang="zh-TW" sz="2800" dirty="0"/>
          </a:p>
          <a:p>
            <a:pPr marL="0" indent="719138" algn="just">
              <a:buNone/>
            </a:pPr>
            <a:r>
              <a:rPr lang="zh-HK" altLang="zh-TW" sz="2800" dirty="0" smtClean="0"/>
              <a:t>教育局课程发展处制作了一系列网上教学资源供教师参考，鼓励学生在家</a:t>
            </a:r>
            <a:r>
              <a:rPr lang="zh-TW" altLang="en-US" sz="2800" dirty="0" smtClean="0"/>
              <a:t>进行适量的个人体适能活动</a:t>
            </a:r>
            <a:r>
              <a:rPr lang="zh-TW" altLang="zh-TW" sz="2800" dirty="0" smtClean="0"/>
              <a:t>，</a:t>
            </a:r>
            <a:r>
              <a:rPr lang="zh-HK" altLang="zh-TW" sz="2800" dirty="0" smtClean="0"/>
              <a:t>家长亦可一同参与或从旁协助。这不但有助促进亲子关系，更可维持良好的身体状态，实践健康的生活方式</a:t>
            </a:r>
            <a:r>
              <a:rPr lang="zh-TW" altLang="en-US" sz="2800" dirty="0" smtClean="0"/>
              <a:t>。</a:t>
            </a:r>
            <a:endParaRPr lang="en-US" altLang="zh-TW" sz="2800" dirty="0"/>
          </a:p>
        </p:txBody>
      </p:sp>
      <p:sp>
        <p:nvSpPr>
          <p:cNvPr id="6" name="投影片編號版面配置區 5"/>
          <p:cNvSpPr>
            <a:spLocks noGrp="1"/>
          </p:cNvSpPr>
          <p:nvPr>
            <p:ph type="sldNum" sz="quarter" idx="12"/>
          </p:nvPr>
        </p:nvSpPr>
        <p:spPr/>
        <p:txBody>
          <a:bodyPr/>
          <a:lstStyle/>
          <a:p>
            <a:fld id="{6D22F896-40B5-4ADD-8801-0D06FADFA095}" type="slidenum">
              <a:rPr lang="en-US" smtClean="0"/>
              <a:t>2</a:t>
            </a:fld>
            <a:endParaRPr lang="en-US" dirty="0"/>
          </a:p>
        </p:txBody>
      </p:sp>
      <p:sp>
        <p:nvSpPr>
          <p:cNvPr id="8" name="標題 1"/>
          <p:cNvSpPr>
            <a:spLocks noGrp="1"/>
          </p:cNvSpPr>
          <p:nvPr>
            <p:ph type="title"/>
          </p:nvPr>
        </p:nvSpPr>
        <p:spPr>
          <a:xfrm>
            <a:off x="715671" y="408214"/>
            <a:ext cx="10364835" cy="1151965"/>
          </a:xfrm>
        </p:spPr>
        <p:txBody>
          <a:bodyPr/>
          <a:lstStyle/>
          <a:p>
            <a:r>
              <a:rPr lang="zh-TW" altLang="en-US" b="1" dirty="0">
                <a:solidFill>
                  <a:schemeClr val="tx1">
                    <a:lumMod val="85000"/>
                    <a:lumOff val="15000"/>
                  </a:schemeClr>
                </a:solidFill>
              </a:rPr>
              <a:t>前言</a:t>
            </a:r>
            <a:endParaRPr lang="en-US" b="1" dirty="0">
              <a:solidFill>
                <a:schemeClr val="tx1">
                  <a:lumMod val="85000"/>
                  <a:lumOff val="15000"/>
                </a:schemeClr>
              </a:solidFill>
            </a:endParaRPr>
          </a:p>
        </p:txBody>
      </p:sp>
    </p:spTree>
    <p:extLst>
      <p:ext uri="{BB962C8B-B14F-4D97-AF65-F5344CB8AC3E}">
        <p14:creationId xmlns:p14="http://schemas.microsoft.com/office/powerpoint/2010/main" val="32333005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zh-TW" altLang="en-US" b="1" dirty="0"/>
              <a:t>腹直肌 </a:t>
            </a:r>
            <a:r>
              <a:rPr lang="en-US" altLang="zh-TW" b="1" dirty="0"/>
              <a:t>- </a:t>
            </a:r>
            <a:r>
              <a:rPr lang="zh-TW" altLang="en-US" b="1" dirty="0" smtClean="0"/>
              <a:t>初阶</a:t>
            </a:r>
            <a:endParaRPr lang="zh-HK" altLang="en-US" b="1" dirty="0"/>
          </a:p>
        </p:txBody>
      </p:sp>
      <p:sp>
        <p:nvSpPr>
          <p:cNvPr id="6" name="Content Placeholder 5"/>
          <p:cNvSpPr>
            <a:spLocks noGrp="1"/>
          </p:cNvSpPr>
          <p:nvPr>
            <p:ph sz="half" idx="1"/>
          </p:nvPr>
        </p:nvSpPr>
        <p:spPr>
          <a:xfrm>
            <a:off x="292717" y="1830329"/>
            <a:ext cx="4937760" cy="4023360"/>
          </a:xfrm>
        </p:spPr>
        <p:txBody>
          <a:bodyPr>
            <a:normAutofit fontScale="92500" lnSpcReduction="10000"/>
          </a:bodyPr>
          <a:lstStyle/>
          <a:p>
            <a:pPr>
              <a:buFont typeface="Wingdings" panose="05000000000000000000" pitchFamily="2" charset="2"/>
              <a:buChar char="u"/>
            </a:pPr>
            <a:r>
              <a:rPr lang="zh-TW" altLang="zh-HK" sz="2400" b="1" dirty="0" smtClean="0"/>
              <a:t>动作过程</a:t>
            </a:r>
          </a:p>
          <a:p>
            <a:pPr marL="342900" lvl="0" indent="-342900">
              <a:lnSpc>
                <a:spcPct val="115000"/>
              </a:lnSpc>
              <a:spcAft>
                <a:spcPts val="0"/>
              </a:spcAft>
              <a:buFont typeface="Arial" panose="020B0604020202020204" pitchFamily="34" charset="0"/>
              <a:buChar char="●"/>
            </a:pPr>
            <a:r>
              <a:rPr lang="zh-TW" altLang="en-US" sz="2400" dirty="0" smtClean="0">
                <a:latin typeface="Arial" panose="020B0604020202020204" pitchFamily="34" charset="0"/>
                <a:ea typeface="Gungsuh"/>
                <a:cs typeface="Gungsuh"/>
              </a:rPr>
              <a:t>使用下腹力量带动双脚向下拉</a:t>
            </a:r>
          </a:p>
          <a:p>
            <a:pPr marL="342900" lvl="0" indent="-342900">
              <a:lnSpc>
                <a:spcPct val="115000"/>
              </a:lnSpc>
              <a:spcAft>
                <a:spcPts val="0"/>
              </a:spcAft>
              <a:buFont typeface="Arial" panose="020B0604020202020204" pitchFamily="34" charset="0"/>
              <a:buChar char="●"/>
            </a:pPr>
            <a:r>
              <a:rPr lang="zh-TW" altLang="en-US" sz="2400" dirty="0" smtClean="0">
                <a:latin typeface="Arial" panose="020B0604020202020204" pitchFamily="34" charset="0"/>
                <a:ea typeface="Gungsuh"/>
                <a:cs typeface="Gungsuh"/>
              </a:rPr>
              <a:t>下拉至脚跟与地面相约</a:t>
            </a:r>
            <a:r>
              <a:rPr lang="en-US" altLang="zh-TW" sz="2400" dirty="0" smtClean="0">
                <a:latin typeface="Arial" panose="020B0604020202020204" pitchFamily="34" charset="0"/>
                <a:ea typeface="Gungsuh"/>
                <a:cs typeface="Gungsuh"/>
              </a:rPr>
              <a:t>8-10</a:t>
            </a:r>
            <a:r>
              <a:rPr lang="zh-TW" altLang="en-US" sz="2400" dirty="0">
                <a:latin typeface="Arial" panose="020B0604020202020204" pitchFamily="34" charset="0"/>
                <a:ea typeface="Gungsuh"/>
                <a:cs typeface="Gungsuh"/>
              </a:rPr>
              <a:t>厘米</a:t>
            </a:r>
          </a:p>
          <a:p>
            <a:pPr marL="342900" lvl="0" indent="-342900">
              <a:lnSpc>
                <a:spcPct val="115000"/>
              </a:lnSpc>
              <a:spcAft>
                <a:spcPts val="0"/>
              </a:spcAft>
              <a:buFont typeface="Arial" panose="020B0604020202020204" pitchFamily="34" charset="0"/>
              <a:buChar char="●"/>
            </a:pPr>
            <a:r>
              <a:rPr lang="zh-TW" altLang="en-US" sz="2400" dirty="0" smtClean="0">
                <a:latin typeface="Arial" panose="020B0604020202020204" pitchFamily="34" charset="0"/>
                <a:ea typeface="Gungsuh"/>
                <a:cs typeface="Gungsuh"/>
              </a:rPr>
              <a:t>完成后慢慢升高返回起始动作</a:t>
            </a:r>
          </a:p>
          <a:p>
            <a:pPr marL="342900" lvl="0" indent="-342900">
              <a:lnSpc>
                <a:spcPct val="115000"/>
              </a:lnSpc>
              <a:spcAft>
                <a:spcPts val="0"/>
              </a:spcAft>
              <a:buFont typeface="Arial" panose="020B0604020202020204" pitchFamily="34" charset="0"/>
              <a:buChar char="●"/>
            </a:pPr>
            <a:r>
              <a:rPr lang="zh-TW" altLang="en-US" sz="2400" dirty="0" smtClean="0">
                <a:latin typeface="Arial" panose="020B0604020202020204" pitchFamily="34" charset="0"/>
                <a:ea typeface="Gungsuh"/>
                <a:cs typeface="Gungsuh"/>
              </a:rPr>
              <a:t>向下拉时呼气</a:t>
            </a:r>
          </a:p>
          <a:p>
            <a:pPr marL="342900" lvl="0" indent="-342900">
              <a:lnSpc>
                <a:spcPct val="115000"/>
              </a:lnSpc>
              <a:spcAft>
                <a:spcPts val="0"/>
              </a:spcAft>
              <a:buFont typeface="Arial" panose="020B0604020202020204" pitchFamily="34" charset="0"/>
              <a:buChar char="●"/>
            </a:pPr>
            <a:r>
              <a:rPr lang="zh-TW" altLang="en-US" sz="2400" dirty="0" smtClean="0">
                <a:latin typeface="Arial" panose="020B0604020202020204" pitchFamily="34" charset="0"/>
                <a:ea typeface="Gungsuh"/>
                <a:cs typeface="Gungsuh"/>
              </a:rPr>
              <a:t>向上返回时吸气</a:t>
            </a:r>
          </a:p>
          <a:p>
            <a:pPr marL="342900" lvl="0" indent="-342900">
              <a:lnSpc>
                <a:spcPct val="115000"/>
              </a:lnSpc>
              <a:spcAft>
                <a:spcPts val="0"/>
              </a:spcAft>
              <a:buFont typeface="Arial" panose="020B0604020202020204" pitchFamily="34" charset="0"/>
              <a:buChar char="●"/>
            </a:pPr>
            <a:r>
              <a:rPr lang="zh-TW" altLang="en-US" sz="2400" dirty="0" smtClean="0">
                <a:latin typeface="Arial" panose="020B0604020202020204" pitchFamily="34" charset="0"/>
                <a:ea typeface="Gungsuh"/>
                <a:cs typeface="Gungsuh"/>
              </a:rPr>
              <a:t>重复以上动作</a:t>
            </a:r>
            <a:r>
              <a:rPr lang="en-US" altLang="zh-TW" sz="2400" dirty="0" smtClean="0">
                <a:latin typeface="Arial" panose="020B0604020202020204" pitchFamily="34" charset="0"/>
                <a:ea typeface="Gungsuh"/>
                <a:cs typeface="Gungsuh"/>
              </a:rPr>
              <a:t>10-15</a:t>
            </a:r>
            <a:r>
              <a:rPr lang="zh-TW" altLang="en-US" sz="2400" dirty="0">
                <a:latin typeface="Arial" panose="020B0604020202020204" pitchFamily="34" charset="0"/>
                <a:ea typeface="Gungsuh"/>
                <a:cs typeface="Gungsuh"/>
              </a:rPr>
              <a:t>次</a:t>
            </a:r>
          </a:p>
          <a:p>
            <a:pPr marL="0" lvl="0" indent="0" eaLnBrk="0" fontAlgn="base" hangingPunct="0">
              <a:lnSpc>
                <a:spcPct val="100000"/>
              </a:lnSpc>
              <a:spcBef>
                <a:spcPct val="0"/>
              </a:spcBef>
              <a:spcAft>
                <a:spcPct val="0"/>
              </a:spcAft>
              <a:buClrTx/>
              <a:buSzTx/>
              <a:buFontTx/>
              <a:buChar char="•"/>
            </a:pPr>
            <a:endParaRPr lang="zh-TW" altLang="zh-HK" sz="1000" dirty="0" smtClean="0">
              <a:solidFill>
                <a:schemeClr val="tx1"/>
              </a:solidFill>
            </a:endParaRPr>
          </a:p>
          <a:p>
            <a:pPr marL="0" lvl="0" indent="0" eaLnBrk="0" fontAlgn="base" hangingPunct="0">
              <a:lnSpc>
                <a:spcPct val="100000"/>
              </a:lnSpc>
              <a:spcBef>
                <a:spcPct val="0"/>
              </a:spcBef>
              <a:spcAft>
                <a:spcPct val="0"/>
              </a:spcAft>
              <a:buClrTx/>
              <a:buSzTx/>
              <a:buNone/>
            </a:pPr>
            <a:endParaRPr lang="zh-TW" altLang="zh-HK" sz="2400" dirty="0">
              <a:solidFill>
                <a:schemeClr val="tx1"/>
              </a:solidFill>
              <a:latin typeface="Arial" panose="020B0604020202020204" pitchFamily="34" charset="0"/>
            </a:endParaRPr>
          </a:p>
          <a:p>
            <a:endParaRPr lang="zh-HK" altLang="en-US" dirty="0"/>
          </a:p>
        </p:txBody>
      </p:sp>
      <p:sp>
        <p:nvSpPr>
          <p:cNvPr id="7" name="Content Placeholder 6"/>
          <p:cNvSpPr>
            <a:spLocks noGrp="1"/>
          </p:cNvSpPr>
          <p:nvPr>
            <p:ph sz="half" idx="2"/>
          </p:nvPr>
        </p:nvSpPr>
        <p:spPr>
          <a:xfrm>
            <a:off x="7431578" y="1841094"/>
            <a:ext cx="4937760" cy="4356506"/>
          </a:xfrm>
        </p:spPr>
        <p:txBody>
          <a:bodyPr>
            <a:normAutofit fontScale="92500" lnSpcReduction="10000"/>
          </a:bodyPr>
          <a:lstStyle/>
          <a:p>
            <a:pPr lvl="0">
              <a:buFont typeface="Wingdings" panose="05000000000000000000" pitchFamily="2" charset="2"/>
              <a:buChar char="u"/>
            </a:pPr>
            <a:r>
              <a:rPr lang="zh-TW" altLang="en-US" sz="2400" b="1" dirty="0" smtClean="0"/>
              <a:t>注意事项</a:t>
            </a:r>
            <a:endParaRPr lang="en-US" altLang="zh-TW" sz="2400" b="1" dirty="0" smtClean="0"/>
          </a:p>
          <a:p>
            <a:pPr marL="342900" lvl="0" indent="-342900">
              <a:lnSpc>
                <a:spcPct val="115000"/>
              </a:lnSpc>
              <a:spcAft>
                <a:spcPts val="0"/>
              </a:spcAft>
              <a:buFont typeface="Arial" panose="020B0604020202020204" pitchFamily="34" charset="0"/>
              <a:buChar char="●"/>
            </a:pPr>
            <a:r>
              <a:rPr lang="zh-TW" altLang="zh-HK" sz="2400" dirty="0" smtClean="0">
                <a:latin typeface="Arial" panose="020B0604020202020204" pitchFamily="34" charset="0"/>
                <a:ea typeface="Gungsuh"/>
                <a:cs typeface="Gungsuh"/>
              </a:rPr>
              <a:t>双手紧握弹力带</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smtClean="0">
                <a:latin typeface="Arial" panose="020B0604020202020204" pitchFamily="34" charset="0"/>
                <a:ea typeface="Gungsuh"/>
                <a:cs typeface="Gungsuh"/>
              </a:rPr>
              <a:t>将弹力带稳定于脚掌</a:t>
            </a:r>
            <a:endParaRPr lang="zh-TW" altLang="zh-HK" sz="1600" dirty="0">
              <a:latin typeface="Arial" panose="020B0604020202020204" pitchFamily="34" charset="0"/>
            </a:endParaRPr>
          </a:p>
          <a:p>
            <a:pPr marL="342900" lvl="0" indent="-342900">
              <a:lnSpc>
                <a:spcPct val="115000"/>
              </a:lnSpc>
              <a:spcAft>
                <a:spcPts val="1000"/>
              </a:spcAft>
              <a:buFont typeface="Arial" panose="020B0604020202020204" pitchFamily="34" charset="0"/>
              <a:buChar char="●"/>
            </a:pPr>
            <a:r>
              <a:rPr lang="zh-TW" altLang="zh-HK" sz="2400" dirty="0">
                <a:latin typeface="Arial" panose="020B0604020202020204" pitchFamily="34" charset="0"/>
                <a:ea typeface="Gungsuh"/>
                <a:cs typeface="Gungsuh"/>
              </a:rPr>
              <a:t>腰部不要拱起</a:t>
            </a:r>
            <a:endParaRPr lang="zh-TW" altLang="zh-HK" sz="1600" dirty="0">
              <a:latin typeface="Arial" panose="020B0604020202020204" pitchFamily="34" charset="0"/>
            </a:endParaRPr>
          </a:p>
          <a:p>
            <a:pPr lvl="0">
              <a:buFont typeface="Wingdings" panose="05000000000000000000" pitchFamily="2" charset="2"/>
              <a:buChar char="Ø"/>
            </a:pPr>
            <a:endParaRPr lang="en-US" altLang="zh-TW" sz="2400" dirty="0"/>
          </a:p>
          <a:p>
            <a:pPr>
              <a:buFont typeface="Wingdings" panose="05000000000000000000" pitchFamily="2" charset="2"/>
              <a:buChar char="u"/>
            </a:pPr>
            <a:r>
              <a:rPr lang="zh-TW" altLang="zh-HK" sz="2400" b="1" dirty="0" smtClean="0"/>
              <a:t>相关动作</a:t>
            </a:r>
          </a:p>
          <a:p>
            <a:pPr marL="342900" indent="-342900">
              <a:lnSpc>
                <a:spcPct val="125000"/>
              </a:lnSpc>
              <a:spcAft>
                <a:spcPts val="1000"/>
              </a:spcAft>
              <a:buFont typeface="Arial" panose="020B0604020202020204" pitchFamily="34" charset="0"/>
              <a:buChar char="●"/>
            </a:pPr>
            <a:r>
              <a:rPr lang="zh-TW" altLang="en-US" sz="2400" dirty="0" smtClean="0">
                <a:latin typeface="Arial" panose="020B0604020202020204" pitchFamily="34" charset="0"/>
                <a:ea typeface="Gungsuh"/>
                <a:cs typeface="Gungsuh"/>
              </a:rPr>
              <a:t>足球</a:t>
            </a:r>
            <a:r>
              <a:rPr lang="en-US" altLang="zh-TW" sz="2400" dirty="0" smtClean="0">
                <a:latin typeface="Arial" panose="020B0604020202020204" pitchFamily="34" charset="0"/>
                <a:ea typeface="Gungsuh"/>
                <a:cs typeface="Gungsuh"/>
              </a:rPr>
              <a:t>(</a:t>
            </a:r>
            <a:r>
              <a:rPr lang="zh-TW" altLang="en-US" sz="2400" dirty="0" smtClean="0">
                <a:latin typeface="Arial" panose="020B0604020202020204" pitchFamily="34" charset="0"/>
                <a:ea typeface="Gungsuh"/>
                <a:cs typeface="Gungsuh"/>
              </a:rPr>
              <a:t>掷界外球</a:t>
            </a:r>
            <a:r>
              <a:rPr lang="en-US" altLang="zh-TW" sz="2400" dirty="0" smtClean="0">
                <a:latin typeface="Arial" panose="020B0604020202020204" pitchFamily="34" charset="0"/>
                <a:ea typeface="Gungsuh"/>
                <a:cs typeface="Gungsuh"/>
              </a:rPr>
              <a:t>)</a:t>
            </a:r>
            <a:r>
              <a:rPr lang="zh-TW" altLang="en-US" sz="2400" dirty="0" smtClean="0">
                <a:latin typeface="Arial" panose="020B0604020202020204" pitchFamily="34" charset="0"/>
                <a:ea typeface="Gungsuh"/>
                <a:cs typeface="Gungsuh"/>
              </a:rPr>
              <a:t>、体操</a:t>
            </a:r>
            <a:r>
              <a:rPr lang="en-US" altLang="zh-TW" sz="2400" dirty="0" smtClean="0">
                <a:latin typeface="Arial" panose="020B0604020202020204" pitchFamily="34" charset="0"/>
                <a:ea typeface="Gungsuh"/>
                <a:cs typeface="Gungsuh"/>
              </a:rPr>
              <a:t>(</a:t>
            </a:r>
            <a:r>
              <a:rPr lang="zh-TW" altLang="en-US" sz="2400" dirty="0" smtClean="0">
                <a:latin typeface="Arial" panose="020B0604020202020204" pitchFamily="34" charset="0"/>
                <a:ea typeface="Gungsuh"/>
                <a:cs typeface="Gungsuh"/>
              </a:rPr>
              <a:t>吊环</a:t>
            </a:r>
            <a:r>
              <a:rPr lang="en-US" altLang="zh-TW" sz="2400" dirty="0" smtClean="0">
                <a:latin typeface="Arial" panose="020B0604020202020204" pitchFamily="34" charset="0"/>
                <a:ea typeface="Gungsuh"/>
                <a:cs typeface="Gungsuh"/>
              </a:rPr>
              <a:t>)</a:t>
            </a:r>
            <a:r>
              <a:rPr lang="zh-TW" altLang="en-US" sz="2400" dirty="0">
                <a:latin typeface="Arial" panose="020B0604020202020204" pitchFamily="34" charset="0"/>
                <a:ea typeface="Gungsuh"/>
                <a:cs typeface="Gungsuh"/>
              </a:rPr>
              <a:t>、</a:t>
            </a:r>
          </a:p>
          <a:p>
            <a:pPr marL="342900" indent="-342900">
              <a:lnSpc>
                <a:spcPct val="125000"/>
              </a:lnSpc>
              <a:spcAft>
                <a:spcPts val="1000"/>
              </a:spcAft>
              <a:buFont typeface="Arial" panose="020B0604020202020204" pitchFamily="34" charset="0"/>
              <a:buChar char="●"/>
            </a:pPr>
            <a:r>
              <a:rPr lang="zh-TW" altLang="en-US" sz="2400" dirty="0">
                <a:latin typeface="Arial" panose="020B0604020202020204" pitchFamily="34" charset="0"/>
                <a:ea typeface="Gungsuh"/>
                <a:cs typeface="Gungsuh"/>
              </a:rPr>
              <a:t>划艇</a:t>
            </a:r>
          </a:p>
        </p:txBody>
      </p:sp>
      <p:sp>
        <p:nvSpPr>
          <p:cNvPr id="4" name="Slide Number Placeholder 3"/>
          <p:cNvSpPr>
            <a:spLocks noGrp="1"/>
          </p:cNvSpPr>
          <p:nvPr>
            <p:ph type="sldNum" sz="quarter" idx="12"/>
          </p:nvPr>
        </p:nvSpPr>
        <p:spPr/>
        <p:txBody>
          <a:bodyPr/>
          <a:lstStyle/>
          <a:p>
            <a:fld id="{6D22F896-40B5-4ADD-8801-0D06FADFA095}" type="slidenum">
              <a:rPr lang="en-US" smtClean="0"/>
              <a:pPr/>
              <a:t>20</a:t>
            </a:fld>
            <a:endParaRPr lang="en-US" dirty="0"/>
          </a:p>
        </p:txBody>
      </p:sp>
      <p:pic>
        <p:nvPicPr>
          <p:cNvPr id="11" name="image28.png"/>
          <p:cNvPicPr/>
          <p:nvPr/>
        </p:nvPicPr>
        <p:blipFill>
          <a:blip r:embed="rId2"/>
          <a:srcRect/>
          <a:stretch>
            <a:fillRect/>
          </a:stretch>
        </p:blipFill>
        <p:spPr>
          <a:xfrm>
            <a:off x="3679614" y="4261806"/>
            <a:ext cx="3580167" cy="2028158"/>
          </a:xfrm>
          <a:prstGeom prst="rect">
            <a:avLst/>
          </a:prstGeom>
          <a:ln/>
        </p:spPr>
      </p:pic>
    </p:spTree>
    <p:extLst>
      <p:ext uri="{BB962C8B-B14F-4D97-AF65-F5344CB8AC3E}">
        <p14:creationId xmlns:p14="http://schemas.microsoft.com/office/powerpoint/2010/main" val="25293191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zh-TW" altLang="en-US" b="1" dirty="0"/>
              <a:t>腹直肌 </a:t>
            </a:r>
            <a:r>
              <a:rPr lang="en-US" altLang="zh-TW" b="1" dirty="0" smtClean="0"/>
              <a:t>– </a:t>
            </a:r>
            <a:r>
              <a:rPr lang="zh-TW" altLang="en-US" b="1" dirty="0" smtClean="0"/>
              <a:t>进阶</a:t>
            </a:r>
            <a:endParaRPr lang="zh-HK" altLang="en-US" b="1" dirty="0"/>
          </a:p>
        </p:txBody>
      </p:sp>
      <p:sp>
        <p:nvSpPr>
          <p:cNvPr id="6" name="Content Placeholder 5"/>
          <p:cNvSpPr>
            <a:spLocks noGrp="1"/>
          </p:cNvSpPr>
          <p:nvPr>
            <p:ph sz="half" idx="1"/>
          </p:nvPr>
        </p:nvSpPr>
        <p:spPr>
          <a:xfrm>
            <a:off x="407368" y="1844824"/>
            <a:ext cx="4937760" cy="4023360"/>
          </a:xfrm>
        </p:spPr>
        <p:txBody>
          <a:bodyPr>
            <a:normAutofit/>
          </a:bodyPr>
          <a:lstStyle/>
          <a:p>
            <a:pPr>
              <a:buFont typeface="Wingdings" panose="05000000000000000000" pitchFamily="2" charset="2"/>
              <a:buChar char="u"/>
            </a:pPr>
            <a:r>
              <a:rPr lang="zh-TW" altLang="zh-HK" sz="2400" b="1" dirty="0" smtClean="0"/>
              <a:t>热身动作</a:t>
            </a:r>
          </a:p>
          <a:p>
            <a:pPr marL="342900" lvl="0" indent="-342900">
              <a:lnSpc>
                <a:spcPct val="115000"/>
              </a:lnSpc>
              <a:spcAft>
                <a:spcPts val="0"/>
              </a:spcAft>
              <a:buFont typeface="Arial" panose="020B0604020202020204" pitchFamily="34" charset="0"/>
              <a:buChar char="●"/>
            </a:pPr>
            <a:r>
              <a:rPr lang="zh-TW" altLang="zh-HK" sz="2400" dirty="0" smtClean="0">
                <a:latin typeface="Arial" panose="020B0604020202020204" pitchFamily="34" charset="0"/>
                <a:ea typeface="Gungsuh"/>
                <a:cs typeface="Gungsuh"/>
              </a:rPr>
              <a:t>自然站立，双脚平肩</a:t>
            </a:r>
            <a:r>
              <a:rPr lang="zh-TW" altLang="en-US" sz="2400" dirty="0" smtClean="0">
                <a:latin typeface="Arial" panose="020B0604020202020204" pitchFamily="34" charset="0"/>
                <a:ea typeface="Gungsuh"/>
                <a:cs typeface="Gungsuh"/>
              </a:rPr>
              <a:t>。</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前臂向前伸直</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smtClean="0">
                <a:latin typeface="Arial" panose="020B0604020202020204" pitchFamily="34" charset="0"/>
                <a:ea typeface="Gungsuh"/>
                <a:cs typeface="Gungsuh"/>
              </a:rPr>
              <a:t>背部后弯，双臂同时向上摆</a:t>
            </a:r>
            <a:r>
              <a:rPr lang="zh-TW" altLang="en-US" sz="2400" dirty="0" smtClean="0">
                <a:latin typeface="Arial" panose="020B0604020202020204" pitchFamily="34" charset="0"/>
                <a:ea typeface="Gungsuh"/>
                <a:cs typeface="Gungsuh"/>
              </a:rPr>
              <a:t>。</a:t>
            </a:r>
            <a:endParaRPr lang="zh-TW" altLang="zh-HK" sz="1600" dirty="0">
              <a:latin typeface="Arial" panose="020B0604020202020204" pitchFamily="34" charset="0"/>
            </a:endParaRPr>
          </a:p>
          <a:p>
            <a:pPr marL="342900" lvl="0" indent="-342900">
              <a:lnSpc>
                <a:spcPct val="115000"/>
              </a:lnSpc>
              <a:spcAft>
                <a:spcPts val="1000"/>
              </a:spcAft>
              <a:buFont typeface="Arial" panose="020B0604020202020204" pitchFamily="34" charset="0"/>
              <a:buChar char="●"/>
            </a:pPr>
            <a:r>
              <a:rPr lang="zh-TW" altLang="zh-HK" sz="2400" dirty="0" smtClean="0">
                <a:latin typeface="Arial" panose="020B0604020202020204" pitchFamily="34" charset="0"/>
                <a:ea typeface="Gungsuh"/>
                <a:cs typeface="Gungsuh"/>
              </a:rPr>
              <a:t>重复以上动作8-10次</a:t>
            </a:r>
            <a:endParaRPr lang="zh-TW" altLang="zh-HK" sz="1600" dirty="0">
              <a:latin typeface="Arial" panose="020B0604020202020204" pitchFamily="34" charset="0"/>
            </a:endParaRPr>
          </a:p>
          <a:p>
            <a:endParaRPr lang="zh-HK" altLang="en-US" dirty="0"/>
          </a:p>
        </p:txBody>
      </p:sp>
      <p:sp>
        <p:nvSpPr>
          <p:cNvPr id="7" name="Content Placeholder 6"/>
          <p:cNvSpPr>
            <a:spLocks noGrp="1"/>
          </p:cNvSpPr>
          <p:nvPr>
            <p:ph sz="half" idx="2"/>
          </p:nvPr>
        </p:nvSpPr>
        <p:spPr>
          <a:xfrm>
            <a:off x="6274723" y="1845735"/>
            <a:ext cx="4937760" cy="4023360"/>
          </a:xfrm>
        </p:spPr>
        <p:txBody>
          <a:bodyPr>
            <a:normAutofit/>
          </a:bodyPr>
          <a:lstStyle/>
          <a:p>
            <a:pPr lvl="0">
              <a:buFont typeface="Wingdings" panose="05000000000000000000" pitchFamily="2" charset="2"/>
              <a:buChar char="u"/>
            </a:pPr>
            <a:r>
              <a:rPr lang="zh-TW" altLang="en-US" sz="2400" b="1" dirty="0" smtClean="0"/>
              <a:t>起始动作</a:t>
            </a:r>
            <a:endParaRPr lang="en-US" altLang="zh-TW" sz="2400" b="1" dirty="0" smtClean="0"/>
          </a:p>
          <a:p>
            <a:pPr marL="342900" lvl="0" indent="-342900">
              <a:lnSpc>
                <a:spcPct val="115000"/>
              </a:lnSpc>
              <a:spcAft>
                <a:spcPts val="0"/>
              </a:spcAft>
              <a:buFont typeface="Arial" panose="020B0604020202020204" pitchFamily="34" charset="0"/>
              <a:buChar char="●"/>
            </a:pPr>
            <a:r>
              <a:rPr lang="zh-TW" altLang="en-US" sz="2400" dirty="0" smtClean="0">
                <a:latin typeface="Arial" panose="020B0604020202020204" pitchFamily="34" charset="0"/>
                <a:ea typeface="Gungsuh"/>
                <a:cs typeface="Gungsuh"/>
              </a:rPr>
              <a:t>坐在瑜珈垫上，双脚伸直</a:t>
            </a:r>
            <a:r>
              <a:rPr lang="zh-TW" altLang="en-US" sz="2400" dirty="0" smtClean="0">
                <a:latin typeface="Arial" panose="020B0604020202020204" pitchFamily="34" charset="0"/>
                <a:ea typeface="Gungsuh"/>
                <a:cs typeface="Gungsuh"/>
              </a:rPr>
              <a:t>。</a:t>
            </a:r>
            <a:endParaRPr lang="zh-TW" altLang="en-US" sz="2400" dirty="0">
              <a:latin typeface="Arial" panose="020B0604020202020204" pitchFamily="34" charset="0"/>
              <a:ea typeface="Gungsuh"/>
              <a:cs typeface="Gungsuh"/>
            </a:endParaRPr>
          </a:p>
          <a:p>
            <a:pPr marL="342900" lvl="0" indent="-342900">
              <a:lnSpc>
                <a:spcPct val="115000"/>
              </a:lnSpc>
              <a:spcAft>
                <a:spcPts val="0"/>
              </a:spcAft>
              <a:buFont typeface="Arial" panose="020B0604020202020204" pitchFamily="34" charset="0"/>
              <a:buChar char="●"/>
            </a:pPr>
            <a:r>
              <a:rPr lang="zh-TW" altLang="en-US" sz="2400" dirty="0" smtClean="0">
                <a:latin typeface="Arial" panose="020B0604020202020204" pitchFamily="34" charset="0"/>
                <a:ea typeface="Gungsuh"/>
                <a:cs typeface="Gungsuh"/>
              </a:rPr>
              <a:t>将弹力带置于脚掌中</a:t>
            </a:r>
          </a:p>
          <a:p>
            <a:pPr marL="342900" lvl="0" indent="-342900">
              <a:lnSpc>
                <a:spcPct val="115000"/>
              </a:lnSpc>
              <a:spcAft>
                <a:spcPts val="0"/>
              </a:spcAft>
              <a:buFont typeface="Arial" panose="020B0604020202020204" pitchFamily="34" charset="0"/>
              <a:buChar char="●"/>
            </a:pPr>
            <a:r>
              <a:rPr lang="zh-TW" altLang="en-US" sz="2400" dirty="0" smtClean="0">
                <a:latin typeface="Arial" panose="020B0604020202020204" pitchFamily="34" charset="0"/>
                <a:ea typeface="Gungsuh"/>
                <a:cs typeface="Gungsuh"/>
              </a:rPr>
              <a:t>双手握弹力带两端并围绕在掌心</a:t>
            </a:r>
          </a:p>
          <a:p>
            <a:pPr marL="342900" lvl="0" indent="-342900">
              <a:lnSpc>
                <a:spcPct val="115000"/>
              </a:lnSpc>
              <a:spcAft>
                <a:spcPts val="0"/>
              </a:spcAft>
              <a:buFont typeface="Arial" panose="020B0604020202020204" pitchFamily="34" charset="0"/>
              <a:buChar char="●"/>
            </a:pPr>
            <a:r>
              <a:rPr lang="zh-TW" altLang="en-US" sz="2400" dirty="0" smtClean="0">
                <a:latin typeface="Arial" panose="020B0604020202020204" pitchFamily="34" charset="0"/>
                <a:ea typeface="Gungsuh"/>
                <a:cs typeface="Gungsuh"/>
              </a:rPr>
              <a:t>双手向前</a:t>
            </a:r>
            <a:r>
              <a:rPr lang="zh-TW" altLang="en-US" sz="2400" dirty="0">
                <a:latin typeface="Arial" panose="020B0604020202020204" pitchFamily="34" charset="0"/>
                <a:ea typeface="Gungsuh"/>
                <a:cs typeface="Gungsuh"/>
              </a:rPr>
              <a:t>伸</a:t>
            </a:r>
          </a:p>
          <a:p>
            <a:pPr marL="342900" lvl="0" indent="-342900">
              <a:lnSpc>
                <a:spcPct val="115000"/>
              </a:lnSpc>
              <a:spcAft>
                <a:spcPts val="0"/>
              </a:spcAft>
              <a:buFont typeface="Arial" panose="020B0604020202020204" pitchFamily="34" charset="0"/>
              <a:buChar char="●"/>
            </a:pPr>
            <a:r>
              <a:rPr lang="zh-TW" altLang="en-US" sz="2400" dirty="0" smtClean="0">
                <a:latin typeface="Arial" panose="020B0604020202020204" pitchFamily="34" charset="0"/>
                <a:ea typeface="Gungsuh"/>
                <a:cs typeface="Gungsuh"/>
              </a:rPr>
              <a:t>手肘</a:t>
            </a:r>
            <a:r>
              <a:rPr lang="zh-TW" altLang="en-US" sz="2400" dirty="0">
                <a:latin typeface="Arial" panose="020B0604020202020204" pitchFamily="34" charset="0"/>
                <a:ea typeface="Gungsuh"/>
                <a:cs typeface="Gungsuh"/>
              </a:rPr>
              <a:t>保持微曲，掌心</a:t>
            </a:r>
            <a:r>
              <a:rPr lang="zh-TW" altLang="en-US" sz="2400" dirty="0" smtClean="0">
                <a:latin typeface="Arial" panose="020B0604020202020204" pitchFamily="34" charset="0"/>
                <a:ea typeface="Gungsuh"/>
                <a:cs typeface="Gungsuh"/>
              </a:rPr>
              <a:t>向内。</a:t>
            </a:r>
            <a:endParaRPr lang="zh-TW" altLang="en-US" sz="2400" dirty="0">
              <a:latin typeface="Arial" panose="020B0604020202020204" pitchFamily="34" charset="0"/>
              <a:ea typeface="Gungsuh"/>
              <a:cs typeface="Gungsuh"/>
            </a:endParaRPr>
          </a:p>
          <a:p>
            <a:pPr marL="342900" lvl="0" indent="-342900">
              <a:lnSpc>
                <a:spcPct val="115000"/>
              </a:lnSpc>
              <a:spcAft>
                <a:spcPts val="0"/>
              </a:spcAft>
              <a:buFont typeface="Arial" panose="020B0604020202020204" pitchFamily="34" charset="0"/>
              <a:buChar char="●"/>
            </a:pPr>
            <a:r>
              <a:rPr lang="zh-TW" altLang="en-US" sz="2400" dirty="0" smtClean="0">
                <a:latin typeface="Arial" panose="020B0604020202020204" pitchFamily="34" charset="0"/>
                <a:ea typeface="Gungsuh"/>
                <a:cs typeface="Gungsuh"/>
              </a:rPr>
              <a:t>慢慢向后躺平</a:t>
            </a:r>
            <a:endParaRPr lang="zh-TW" altLang="en-US" sz="2400" dirty="0">
              <a:latin typeface="Arial" panose="020B0604020202020204" pitchFamily="34" charset="0"/>
              <a:ea typeface="Gungsuh"/>
              <a:cs typeface="Gungsuh"/>
            </a:endParaRPr>
          </a:p>
          <a:p>
            <a:endParaRPr lang="zh-HK" alt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pPr/>
              <a:t>21</a:t>
            </a:fld>
            <a:endParaRPr lang="en-US" dirty="0"/>
          </a:p>
        </p:txBody>
      </p:sp>
      <p:pic>
        <p:nvPicPr>
          <p:cNvPr id="10" name="image24.png"/>
          <p:cNvPicPr/>
          <p:nvPr/>
        </p:nvPicPr>
        <p:blipFill>
          <a:blip r:embed="rId2"/>
          <a:srcRect/>
          <a:stretch>
            <a:fillRect/>
          </a:stretch>
        </p:blipFill>
        <p:spPr>
          <a:xfrm>
            <a:off x="4987276" y="342351"/>
            <a:ext cx="1247775" cy="3231515"/>
          </a:xfrm>
          <a:prstGeom prst="rect">
            <a:avLst/>
          </a:prstGeom>
          <a:ln/>
        </p:spPr>
      </p:pic>
      <p:pic>
        <p:nvPicPr>
          <p:cNvPr id="13" name="image19.png"/>
          <p:cNvPicPr/>
          <p:nvPr/>
        </p:nvPicPr>
        <p:blipFill>
          <a:blip r:embed="rId3"/>
          <a:srcRect t="4070"/>
          <a:stretch>
            <a:fillRect/>
          </a:stretch>
        </p:blipFill>
        <p:spPr>
          <a:xfrm>
            <a:off x="4493057" y="3618160"/>
            <a:ext cx="1247775" cy="3206750"/>
          </a:xfrm>
          <a:prstGeom prst="rect">
            <a:avLst/>
          </a:prstGeom>
          <a:ln/>
        </p:spPr>
      </p:pic>
      <p:pic>
        <p:nvPicPr>
          <p:cNvPr id="9" name="image40.png"/>
          <p:cNvPicPr/>
          <p:nvPr/>
        </p:nvPicPr>
        <p:blipFill>
          <a:blip r:embed="rId4"/>
          <a:srcRect/>
          <a:stretch>
            <a:fillRect/>
          </a:stretch>
        </p:blipFill>
        <p:spPr>
          <a:xfrm>
            <a:off x="8036502" y="174879"/>
            <a:ext cx="3850698" cy="1783230"/>
          </a:xfrm>
          <a:prstGeom prst="rect">
            <a:avLst/>
          </a:prstGeom>
          <a:ln/>
        </p:spPr>
      </p:pic>
    </p:spTree>
    <p:extLst>
      <p:ext uri="{BB962C8B-B14F-4D97-AF65-F5344CB8AC3E}">
        <p14:creationId xmlns:p14="http://schemas.microsoft.com/office/powerpoint/2010/main" val="10464980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zh-TW" altLang="en-US" b="1" dirty="0"/>
              <a:t>腹直肌 </a:t>
            </a:r>
            <a:r>
              <a:rPr lang="en-US" altLang="zh-TW" b="1" dirty="0" smtClean="0"/>
              <a:t>– </a:t>
            </a:r>
            <a:r>
              <a:rPr lang="zh-TW" altLang="en-US" b="1" dirty="0" smtClean="0"/>
              <a:t>进阶</a:t>
            </a:r>
            <a:endParaRPr lang="zh-HK" altLang="en-US" b="1" dirty="0"/>
          </a:p>
        </p:txBody>
      </p:sp>
      <p:sp>
        <p:nvSpPr>
          <p:cNvPr id="6" name="Content Placeholder 5"/>
          <p:cNvSpPr>
            <a:spLocks noGrp="1"/>
          </p:cNvSpPr>
          <p:nvPr>
            <p:ph sz="half" idx="1"/>
          </p:nvPr>
        </p:nvSpPr>
        <p:spPr>
          <a:xfrm>
            <a:off x="292717" y="1830329"/>
            <a:ext cx="4937760" cy="4023360"/>
          </a:xfrm>
        </p:spPr>
        <p:txBody>
          <a:bodyPr>
            <a:normAutofit/>
          </a:bodyPr>
          <a:lstStyle/>
          <a:p>
            <a:pPr>
              <a:buFont typeface="Wingdings" panose="05000000000000000000" pitchFamily="2" charset="2"/>
              <a:buChar char="u"/>
            </a:pPr>
            <a:r>
              <a:rPr lang="zh-TW" altLang="zh-HK" sz="2400" b="1" dirty="0" smtClean="0"/>
              <a:t>动作过程</a:t>
            </a:r>
          </a:p>
          <a:p>
            <a:pPr marL="342900" lvl="0" indent="-342900">
              <a:lnSpc>
                <a:spcPct val="115000"/>
              </a:lnSpc>
              <a:spcAft>
                <a:spcPts val="0"/>
              </a:spcAft>
              <a:buFont typeface="Arial" panose="020B0604020202020204" pitchFamily="34" charset="0"/>
              <a:buChar char="●"/>
            </a:pPr>
            <a:r>
              <a:rPr lang="zh-TW" altLang="en-US" sz="2400" dirty="0" smtClean="0">
                <a:latin typeface="Arial" panose="020B0604020202020204" pitchFamily="34" charset="0"/>
                <a:ea typeface="Gungsuh"/>
                <a:cs typeface="Gungsuh"/>
              </a:rPr>
              <a:t>腹部发力使身体向上升起</a:t>
            </a:r>
          </a:p>
          <a:p>
            <a:pPr marL="342900" lvl="0" indent="-342900">
              <a:lnSpc>
                <a:spcPct val="115000"/>
              </a:lnSpc>
              <a:spcAft>
                <a:spcPts val="0"/>
              </a:spcAft>
              <a:buFont typeface="Arial" panose="020B0604020202020204" pitchFamily="34" charset="0"/>
              <a:buChar char="●"/>
            </a:pPr>
            <a:r>
              <a:rPr lang="zh-TW" altLang="en-US" sz="2400" dirty="0" smtClean="0">
                <a:latin typeface="Arial" panose="020B0604020202020204" pitchFamily="34" charset="0"/>
                <a:ea typeface="Gungsuh"/>
                <a:cs typeface="Gungsuh"/>
              </a:rPr>
              <a:t>完成后慢慢返回至起始动作</a:t>
            </a:r>
          </a:p>
          <a:p>
            <a:pPr marL="342900" lvl="0" indent="-342900">
              <a:lnSpc>
                <a:spcPct val="115000"/>
              </a:lnSpc>
              <a:spcAft>
                <a:spcPts val="0"/>
              </a:spcAft>
              <a:buFont typeface="Arial" panose="020B0604020202020204" pitchFamily="34" charset="0"/>
              <a:buChar char="●"/>
            </a:pPr>
            <a:r>
              <a:rPr lang="zh-TW" altLang="en-US" sz="2400" dirty="0" smtClean="0">
                <a:latin typeface="Arial" panose="020B0604020202020204" pitchFamily="34" charset="0"/>
                <a:ea typeface="Gungsuh"/>
                <a:cs typeface="Gungsuh"/>
              </a:rPr>
              <a:t>上升时呼气</a:t>
            </a:r>
          </a:p>
          <a:p>
            <a:pPr marL="342900" lvl="0" indent="-342900">
              <a:lnSpc>
                <a:spcPct val="115000"/>
              </a:lnSpc>
              <a:spcAft>
                <a:spcPts val="0"/>
              </a:spcAft>
              <a:buFont typeface="Arial" panose="020B0604020202020204" pitchFamily="34" charset="0"/>
              <a:buChar char="●"/>
            </a:pPr>
            <a:r>
              <a:rPr lang="zh-TW" altLang="en-US" sz="2400" dirty="0" smtClean="0">
                <a:latin typeface="Arial" panose="020B0604020202020204" pitchFamily="34" charset="0"/>
                <a:ea typeface="Gungsuh"/>
                <a:cs typeface="Gungsuh"/>
              </a:rPr>
              <a:t>向后躺平时吸气</a:t>
            </a:r>
          </a:p>
          <a:p>
            <a:pPr marL="342900" lvl="0" indent="-342900">
              <a:lnSpc>
                <a:spcPct val="115000"/>
              </a:lnSpc>
              <a:spcAft>
                <a:spcPts val="0"/>
              </a:spcAft>
              <a:buFont typeface="Arial" panose="020B0604020202020204" pitchFamily="34" charset="0"/>
              <a:buChar char="●"/>
            </a:pPr>
            <a:r>
              <a:rPr lang="zh-TW" altLang="en-US" sz="2400" dirty="0" smtClean="0">
                <a:latin typeface="Arial" panose="020B0604020202020204" pitchFamily="34" charset="0"/>
                <a:ea typeface="Gungsuh"/>
                <a:cs typeface="Gungsuh"/>
              </a:rPr>
              <a:t>重复以上动作</a:t>
            </a:r>
            <a:r>
              <a:rPr lang="en-US" altLang="zh-TW" sz="2400" dirty="0" smtClean="0">
                <a:latin typeface="Arial" panose="020B0604020202020204" pitchFamily="34" charset="0"/>
                <a:ea typeface="Gungsuh"/>
                <a:cs typeface="Gungsuh"/>
              </a:rPr>
              <a:t>10-15</a:t>
            </a:r>
            <a:r>
              <a:rPr lang="zh-TW" altLang="en-US" sz="2400" dirty="0">
                <a:latin typeface="Arial" panose="020B0604020202020204" pitchFamily="34" charset="0"/>
                <a:ea typeface="Gungsuh"/>
                <a:cs typeface="Gungsuh"/>
              </a:rPr>
              <a:t>次</a:t>
            </a:r>
          </a:p>
          <a:p>
            <a:pPr marL="0" lvl="0" indent="0" eaLnBrk="0" fontAlgn="base" hangingPunct="0">
              <a:lnSpc>
                <a:spcPct val="100000"/>
              </a:lnSpc>
              <a:spcBef>
                <a:spcPct val="0"/>
              </a:spcBef>
              <a:spcAft>
                <a:spcPct val="0"/>
              </a:spcAft>
              <a:buClrTx/>
              <a:buSzTx/>
              <a:buFontTx/>
              <a:buChar char="•"/>
            </a:pPr>
            <a:endParaRPr lang="zh-TW" altLang="zh-HK" sz="1000" dirty="0" smtClean="0">
              <a:solidFill>
                <a:schemeClr val="tx1"/>
              </a:solidFill>
            </a:endParaRPr>
          </a:p>
          <a:p>
            <a:pPr marL="0" lvl="0" indent="0" eaLnBrk="0" fontAlgn="base" hangingPunct="0">
              <a:lnSpc>
                <a:spcPct val="100000"/>
              </a:lnSpc>
              <a:spcBef>
                <a:spcPct val="0"/>
              </a:spcBef>
              <a:spcAft>
                <a:spcPct val="0"/>
              </a:spcAft>
              <a:buClrTx/>
              <a:buSzTx/>
              <a:buNone/>
            </a:pPr>
            <a:endParaRPr lang="zh-TW" altLang="zh-HK" sz="2400" dirty="0">
              <a:solidFill>
                <a:schemeClr val="tx1"/>
              </a:solidFill>
              <a:latin typeface="Arial" panose="020B0604020202020204" pitchFamily="34" charset="0"/>
            </a:endParaRPr>
          </a:p>
          <a:p>
            <a:endParaRPr lang="zh-HK" altLang="en-US" dirty="0"/>
          </a:p>
        </p:txBody>
      </p:sp>
      <p:sp>
        <p:nvSpPr>
          <p:cNvPr id="7" name="Content Placeholder 6"/>
          <p:cNvSpPr>
            <a:spLocks noGrp="1"/>
          </p:cNvSpPr>
          <p:nvPr>
            <p:ph sz="half" idx="2"/>
          </p:nvPr>
        </p:nvSpPr>
        <p:spPr>
          <a:xfrm>
            <a:off x="7185890" y="1830329"/>
            <a:ext cx="4922982" cy="4629456"/>
          </a:xfrm>
        </p:spPr>
        <p:txBody>
          <a:bodyPr>
            <a:normAutofit/>
          </a:bodyPr>
          <a:lstStyle/>
          <a:p>
            <a:pPr lvl="0">
              <a:buFont typeface="Wingdings" panose="05000000000000000000" pitchFamily="2" charset="2"/>
              <a:buChar char="u"/>
            </a:pPr>
            <a:r>
              <a:rPr lang="zh-TW" altLang="en-US" sz="2400" b="1" dirty="0" smtClean="0"/>
              <a:t>注意事项</a:t>
            </a:r>
            <a:endParaRPr lang="en-US" altLang="zh-TW" sz="2400" b="1" dirty="0" smtClean="0"/>
          </a:p>
          <a:p>
            <a:pPr marL="342900" lvl="0" indent="-342900">
              <a:lnSpc>
                <a:spcPct val="115000"/>
              </a:lnSpc>
              <a:spcAft>
                <a:spcPts val="0"/>
              </a:spcAft>
              <a:buFont typeface="Arial" panose="020B0604020202020204" pitchFamily="34" charset="0"/>
              <a:buChar char="●"/>
            </a:pPr>
            <a:r>
              <a:rPr lang="zh-TW" altLang="zh-HK" sz="2400" dirty="0" smtClean="0">
                <a:latin typeface="Arial" panose="020B0604020202020204" pitchFamily="34" charset="0"/>
                <a:ea typeface="Gungsuh"/>
                <a:cs typeface="Gungsuh"/>
              </a:rPr>
              <a:t>坐在地面时应使用瑜珈垫</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smtClean="0">
                <a:latin typeface="Arial" panose="020B0604020202020204" pitchFamily="34" charset="0"/>
                <a:ea typeface="Gungsuh"/>
                <a:cs typeface="Gungsuh"/>
              </a:rPr>
              <a:t>向后躺时速度要慢，背部先着地</a:t>
            </a:r>
            <a:r>
              <a:rPr lang="zh-TW" altLang="en-US" sz="2400" dirty="0" smtClean="0">
                <a:latin typeface="Arial" panose="020B0604020202020204" pitchFamily="34" charset="0"/>
                <a:ea typeface="Gungsuh"/>
                <a:cs typeface="Gungsuh"/>
              </a:rPr>
              <a:t>。</a:t>
            </a:r>
            <a:endParaRPr lang="zh-TW" altLang="zh-HK" sz="1600" dirty="0">
              <a:latin typeface="Arial" panose="020B0604020202020204" pitchFamily="34" charset="0"/>
            </a:endParaRPr>
          </a:p>
          <a:p>
            <a:pPr marL="342900" lvl="0" indent="-342900">
              <a:lnSpc>
                <a:spcPct val="115000"/>
              </a:lnSpc>
              <a:spcAft>
                <a:spcPts val="1000"/>
              </a:spcAft>
              <a:buFont typeface="Arial" panose="020B0604020202020204" pitchFamily="34" charset="0"/>
              <a:buChar char="●"/>
            </a:pPr>
            <a:r>
              <a:rPr lang="zh-TW" altLang="zh-HK" sz="2400" dirty="0" smtClean="0">
                <a:latin typeface="Arial" panose="020B0604020202020204" pitchFamily="34" charset="0"/>
                <a:ea typeface="Gungsuh"/>
                <a:cs typeface="Gungsuh"/>
              </a:rPr>
              <a:t>上升时避免过份拉扯弹力带致损毁</a:t>
            </a:r>
            <a:endParaRPr lang="zh-TW" altLang="zh-HK" sz="1600" dirty="0">
              <a:latin typeface="Arial" panose="020B0604020202020204" pitchFamily="34" charset="0"/>
            </a:endParaRPr>
          </a:p>
          <a:p>
            <a:pPr lvl="0">
              <a:buFont typeface="Wingdings" panose="05000000000000000000" pitchFamily="2" charset="2"/>
              <a:buChar char="Ø"/>
            </a:pPr>
            <a:endParaRPr lang="en-US" altLang="zh-TW" sz="2400" dirty="0"/>
          </a:p>
          <a:p>
            <a:pPr>
              <a:buFont typeface="Wingdings" panose="05000000000000000000" pitchFamily="2" charset="2"/>
              <a:buChar char="u"/>
            </a:pPr>
            <a:r>
              <a:rPr lang="zh-TW" altLang="zh-HK" sz="2400" b="1" dirty="0" smtClean="0"/>
              <a:t>相关动作</a:t>
            </a:r>
          </a:p>
          <a:p>
            <a:pPr marL="342900" indent="-342900">
              <a:lnSpc>
                <a:spcPct val="115000"/>
              </a:lnSpc>
              <a:spcAft>
                <a:spcPts val="0"/>
              </a:spcAft>
              <a:buFont typeface="Arial" panose="020B0604020202020204" pitchFamily="34" charset="0"/>
              <a:buChar char="●"/>
            </a:pPr>
            <a:r>
              <a:rPr lang="zh-TW" altLang="en-US" sz="2400" dirty="0" smtClean="0">
                <a:latin typeface="Arial" panose="020B0604020202020204" pitchFamily="34" charset="0"/>
                <a:ea typeface="Gungsuh"/>
                <a:cs typeface="Gungsuh"/>
              </a:rPr>
              <a:t>足球</a:t>
            </a:r>
            <a:r>
              <a:rPr lang="en-US" altLang="zh-TW" sz="2400" dirty="0" smtClean="0">
                <a:latin typeface="Arial" panose="020B0604020202020204" pitchFamily="34" charset="0"/>
                <a:ea typeface="Gungsuh"/>
                <a:cs typeface="Gungsuh"/>
              </a:rPr>
              <a:t>(</a:t>
            </a:r>
            <a:r>
              <a:rPr lang="zh-TW" altLang="en-US" sz="2400" dirty="0" smtClean="0">
                <a:latin typeface="Arial" panose="020B0604020202020204" pitchFamily="34" charset="0"/>
                <a:ea typeface="Gungsuh"/>
                <a:cs typeface="Gungsuh"/>
              </a:rPr>
              <a:t>掷界外球</a:t>
            </a:r>
            <a:r>
              <a:rPr lang="en-US" altLang="zh-TW" sz="2400" dirty="0" smtClean="0">
                <a:latin typeface="Arial" panose="020B0604020202020204" pitchFamily="34" charset="0"/>
                <a:ea typeface="Gungsuh"/>
                <a:cs typeface="Gungsuh"/>
              </a:rPr>
              <a:t>)</a:t>
            </a:r>
            <a:r>
              <a:rPr lang="zh-TW" altLang="en-US" sz="2400" dirty="0" smtClean="0">
                <a:latin typeface="Arial" panose="020B0604020202020204" pitchFamily="34" charset="0"/>
                <a:ea typeface="Gungsuh"/>
                <a:cs typeface="Gungsuh"/>
              </a:rPr>
              <a:t>、体操</a:t>
            </a:r>
            <a:r>
              <a:rPr lang="en-US" altLang="zh-TW" sz="2400" dirty="0" smtClean="0">
                <a:latin typeface="Arial" panose="020B0604020202020204" pitchFamily="34" charset="0"/>
                <a:ea typeface="Gungsuh"/>
                <a:cs typeface="Gungsuh"/>
              </a:rPr>
              <a:t>(</a:t>
            </a:r>
            <a:r>
              <a:rPr lang="zh-TW" altLang="en-US" sz="2400" dirty="0" smtClean="0">
                <a:latin typeface="Arial" panose="020B0604020202020204" pitchFamily="34" charset="0"/>
                <a:ea typeface="Gungsuh"/>
                <a:cs typeface="Gungsuh"/>
              </a:rPr>
              <a:t>吊环</a:t>
            </a:r>
            <a:r>
              <a:rPr lang="en-US" altLang="zh-TW" sz="2400" dirty="0" smtClean="0">
                <a:latin typeface="Arial" panose="020B0604020202020204" pitchFamily="34" charset="0"/>
                <a:ea typeface="Gungsuh"/>
                <a:cs typeface="Gungsuh"/>
              </a:rPr>
              <a:t>)</a:t>
            </a:r>
            <a:r>
              <a:rPr lang="zh-TW" altLang="en-US" sz="2400" dirty="0">
                <a:latin typeface="Arial" panose="020B0604020202020204" pitchFamily="34" charset="0"/>
                <a:ea typeface="Gungsuh"/>
                <a:cs typeface="Gungsuh"/>
              </a:rPr>
              <a:t>、</a:t>
            </a:r>
          </a:p>
          <a:p>
            <a:pPr marL="342900" indent="-342900">
              <a:lnSpc>
                <a:spcPct val="115000"/>
              </a:lnSpc>
              <a:spcAft>
                <a:spcPts val="0"/>
              </a:spcAft>
              <a:buFont typeface="Arial" panose="020B0604020202020204" pitchFamily="34" charset="0"/>
              <a:buChar char="●"/>
            </a:pPr>
            <a:r>
              <a:rPr lang="zh-TW" altLang="en-US" sz="2400" dirty="0">
                <a:latin typeface="Arial" panose="020B0604020202020204" pitchFamily="34" charset="0"/>
                <a:ea typeface="Gungsuh"/>
                <a:cs typeface="Gungsuh"/>
              </a:rPr>
              <a:t>划艇</a:t>
            </a:r>
          </a:p>
        </p:txBody>
      </p:sp>
      <p:sp>
        <p:nvSpPr>
          <p:cNvPr id="4" name="Slide Number Placeholder 3"/>
          <p:cNvSpPr>
            <a:spLocks noGrp="1"/>
          </p:cNvSpPr>
          <p:nvPr>
            <p:ph type="sldNum" sz="quarter" idx="12"/>
          </p:nvPr>
        </p:nvSpPr>
        <p:spPr/>
        <p:txBody>
          <a:bodyPr/>
          <a:lstStyle/>
          <a:p>
            <a:fld id="{6D22F896-40B5-4ADD-8801-0D06FADFA095}" type="slidenum">
              <a:rPr lang="en-US" smtClean="0"/>
              <a:pPr/>
              <a:t>22</a:t>
            </a:fld>
            <a:endParaRPr lang="en-US" dirty="0"/>
          </a:p>
        </p:txBody>
      </p:sp>
      <p:pic>
        <p:nvPicPr>
          <p:cNvPr id="8" name="image34.png"/>
          <p:cNvPicPr/>
          <p:nvPr/>
        </p:nvPicPr>
        <p:blipFill>
          <a:blip r:embed="rId2"/>
          <a:srcRect/>
          <a:stretch>
            <a:fillRect/>
          </a:stretch>
        </p:blipFill>
        <p:spPr>
          <a:xfrm>
            <a:off x="3592945" y="4225159"/>
            <a:ext cx="3592945" cy="2054040"/>
          </a:xfrm>
          <a:prstGeom prst="rect">
            <a:avLst/>
          </a:prstGeom>
          <a:ln/>
        </p:spPr>
      </p:pic>
    </p:spTree>
    <p:extLst>
      <p:ext uri="{BB962C8B-B14F-4D97-AF65-F5344CB8AC3E}">
        <p14:creationId xmlns:p14="http://schemas.microsoft.com/office/powerpoint/2010/main" val="37034322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zh-TW" altLang="en-US" b="1" dirty="0" smtClean="0"/>
              <a:t>前锯肌 </a:t>
            </a:r>
            <a:r>
              <a:rPr lang="en-US" altLang="zh-TW" b="1" dirty="0" smtClean="0"/>
              <a:t>- </a:t>
            </a:r>
            <a:r>
              <a:rPr lang="zh-TW" altLang="en-US" b="1" dirty="0" smtClean="0"/>
              <a:t>初阶</a:t>
            </a:r>
            <a:endParaRPr lang="zh-HK" altLang="en-US" b="1" dirty="0"/>
          </a:p>
        </p:txBody>
      </p:sp>
      <p:sp>
        <p:nvSpPr>
          <p:cNvPr id="6" name="Content Placeholder 5"/>
          <p:cNvSpPr>
            <a:spLocks noGrp="1"/>
          </p:cNvSpPr>
          <p:nvPr>
            <p:ph sz="half" idx="1"/>
          </p:nvPr>
        </p:nvSpPr>
        <p:spPr>
          <a:xfrm>
            <a:off x="191344" y="1844824"/>
            <a:ext cx="4937760" cy="4023360"/>
          </a:xfrm>
        </p:spPr>
        <p:txBody>
          <a:bodyPr>
            <a:normAutofit/>
          </a:bodyPr>
          <a:lstStyle/>
          <a:p>
            <a:pPr>
              <a:buFont typeface="Wingdings" panose="05000000000000000000" pitchFamily="2" charset="2"/>
              <a:buChar char="u"/>
            </a:pPr>
            <a:r>
              <a:rPr lang="zh-TW" altLang="zh-HK" sz="2400" b="1" dirty="0" smtClean="0"/>
              <a:t>热身动作</a:t>
            </a:r>
          </a:p>
          <a:p>
            <a:pPr marL="342900" lvl="0" indent="-342900">
              <a:lnSpc>
                <a:spcPct val="115000"/>
              </a:lnSpc>
              <a:spcAft>
                <a:spcPts val="0"/>
              </a:spcAft>
              <a:buFont typeface="Arial" panose="020B0604020202020204" pitchFamily="34" charset="0"/>
              <a:buChar char="●"/>
            </a:pPr>
            <a:r>
              <a:rPr lang="zh-TW" altLang="zh-HK" sz="2400" dirty="0" smtClean="0">
                <a:latin typeface="Arial" panose="020B0604020202020204" pitchFamily="34" charset="0"/>
                <a:ea typeface="Gungsuh"/>
                <a:cs typeface="Gungsuh"/>
              </a:rPr>
              <a:t>自然</a:t>
            </a:r>
            <a:r>
              <a:rPr lang="zh-TW" altLang="zh-HK" sz="2400" dirty="0">
                <a:latin typeface="Arial" panose="020B0604020202020204" pitchFamily="34" charset="0"/>
                <a:ea typeface="Gungsuh"/>
                <a:cs typeface="Gungsuh"/>
              </a:rPr>
              <a:t>站立，挺胸收腹</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smtClean="0">
                <a:latin typeface="Arial" panose="020B0604020202020204" pitchFamily="34" charset="0"/>
                <a:ea typeface="Gungsuh"/>
                <a:cs typeface="Gungsuh"/>
              </a:rPr>
              <a:t>双手曲臂拉后</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掌心向前，手指</a:t>
            </a:r>
            <a:r>
              <a:rPr lang="zh-TW" altLang="zh-HK" sz="2400" dirty="0" smtClean="0">
                <a:latin typeface="Arial" panose="020B0604020202020204" pitchFamily="34" charset="0"/>
                <a:ea typeface="Gungsuh"/>
                <a:cs typeface="Gungsuh"/>
              </a:rPr>
              <a:t>向外</a:t>
            </a:r>
            <a:r>
              <a:rPr lang="zh-TW" altLang="en-US" sz="2400" dirty="0" smtClean="0">
                <a:latin typeface="Arial" panose="020B0604020202020204" pitchFamily="34" charset="0"/>
                <a:ea typeface="Gungsuh"/>
                <a:cs typeface="Gungsuh"/>
              </a:rPr>
              <a:t>。</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smtClean="0">
                <a:latin typeface="Arial" panose="020B0604020202020204" pitchFamily="34" charset="0"/>
                <a:ea typeface="Gungsuh"/>
                <a:cs typeface="Gungsuh"/>
              </a:rPr>
              <a:t>后臂紧贴身体慢慢向前推</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smtClean="0">
                <a:latin typeface="Arial" panose="020B0604020202020204" pitchFamily="34" charset="0"/>
                <a:ea typeface="Gungsuh"/>
                <a:cs typeface="Gungsuh"/>
              </a:rPr>
              <a:t>重复以上动作8-10次</a:t>
            </a:r>
            <a:endParaRPr lang="zh-TW" altLang="zh-HK" sz="1600" dirty="0">
              <a:latin typeface="Arial" panose="020B0604020202020204" pitchFamily="34" charset="0"/>
            </a:endParaRPr>
          </a:p>
          <a:p>
            <a:endParaRPr lang="zh-HK" altLang="en-US" dirty="0"/>
          </a:p>
        </p:txBody>
      </p:sp>
      <p:sp>
        <p:nvSpPr>
          <p:cNvPr id="7" name="Content Placeholder 6"/>
          <p:cNvSpPr>
            <a:spLocks noGrp="1"/>
          </p:cNvSpPr>
          <p:nvPr>
            <p:ph sz="half" idx="2"/>
          </p:nvPr>
        </p:nvSpPr>
        <p:spPr>
          <a:xfrm>
            <a:off x="6408312" y="2645231"/>
            <a:ext cx="4937760" cy="4023360"/>
          </a:xfrm>
        </p:spPr>
        <p:txBody>
          <a:bodyPr>
            <a:normAutofit/>
          </a:bodyPr>
          <a:lstStyle/>
          <a:p>
            <a:pPr lvl="0">
              <a:buFont typeface="Wingdings" panose="05000000000000000000" pitchFamily="2" charset="2"/>
              <a:buChar char="u"/>
            </a:pPr>
            <a:r>
              <a:rPr lang="zh-TW" altLang="en-US" sz="2400" b="1" dirty="0" smtClean="0"/>
              <a:t>起始动作</a:t>
            </a:r>
            <a:endParaRPr lang="en-US" altLang="zh-TW" sz="2400" b="1" dirty="0" smtClean="0"/>
          </a:p>
          <a:p>
            <a:pPr marL="342900" lvl="0" indent="-342900">
              <a:lnSpc>
                <a:spcPct val="115000"/>
              </a:lnSpc>
              <a:spcAft>
                <a:spcPts val="0"/>
              </a:spcAft>
              <a:buFont typeface="Arial" panose="020B0604020202020204" pitchFamily="34" charset="0"/>
              <a:buChar char="●"/>
            </a:pPr>
            <a:r>
              <a:rPr lang="zh-TW" altLang="zh-HK" sz="2400" dirty="0" smtClean="0">
                <a:latin typeface="Arial" panose="020B0604020202020204" pitchFamily="34" charset="0"/>
                <a:ea typeface="Gungsuh"/>
                <a:cs typeface="Gungsuh"/>
              </a:rPr>
              <a:t>双手握弹力带两端并围绕掌心</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smtClean="0">
                <a:latin typeface="Arial" panose="020B0604020202020204" pitchFamily="34" charset="0"/>
                <a:ea typeface="Gungsuh"/>
                <a:cs typeface="Gungsuh"/>
              </a:rPr>
              <a:t>将弹力带绕过背部及上臂</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smtClean="0">
                <a:latin typeface="Arial" panose="020B0604020202020204" pitchFamily="34" charset="0"/>
                <a:ea typeface="Gungsuh"/>
                <a:cs typeface="Gungsuh"/>
              </a:rPr>
              <a:t>双手交叉向前伸并放于胸前</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手肘保持微曲，掌心向下</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smtClean="0">
                <a:latin typeface="Arial" panose="020B0604020202020204" pitchFamily="34" charset="0"/>
                <a:ea typeface="Gungsuh"/>
                <a:cs typeface="Gungsuh"/>
              </a:rPr>
              <a:t>挺胸收腹，肩部放松</a:t>
            </a:r>
            <a:endParaRPr lang="zh-TW" altLang="zh-HK" sz="1600" dirty="0">
              <a:latin typeface="Arial" panose="020B0604020202020204" pitchFamily="34" charset="0"/>
            </a:endParaRPr>
          </a:p>
          <a:p>
            <a:endParaRPr lang="zh-HK" alt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pPr/>
              <a:t>23</a:t>
            </a:fld>
            <a:endParaRPr lang="en-US" dirty="0"/>
          </a:p>
        </p:txBody>
      </p:sp>
      <p:pic>
        <p:nvPicPr>
          <p:cNvPr id="11" name="image72.png"/>
          <p:cNvPicPr/>
          <p:nvPr/>
        </p:nvPicPr>
        <p:blipFill>
          <a:blip r:embed="rId2"/>
          <a:srcRect/>
          <a:stretch>
            <a:fillRect/>
          </a:stretch>
        </p:blipFill>
        <p:spPr>
          <a:xfrm>
            <a:off x="4845368" y="472324"/>
            <a:ext cx="1362075" cy="2730500"/>
          </a:xfrm>
          <a:prstGeom prst="rect">
            <a:avLst/>
          </a:prstGeom>
          <a:ln/>
        </p:spPr>
      </p:pic>
      <p:pic>
        <p:nvPicPr>
          <p:cNvPr id="12" name="image8.png"/>
          <p:cNvPicPr/>
          <p:nvPr/>
        </p:nvPicPr>
        <p:blipFill>
          <a:blip r:embed="rId3"/>
          <a:srcRect/>
          <a:stretch>
            <a:fillRect/>
          </a:stretch>
        </p:blipFill>
        <p:spPr>
          <a:xfrm>
            <a:off x="4379169" y="3726110"/>
            <a:ext cx="1499870" cy="2733675"/>
          </a:xfrm>
          <a:prstGeom prst="rect">
            <a:avLst/>
          </a:prstGeom>
          <a:ln/>
        </p:spPr>
      </p:pic>
      <p:pic>
        <p:nvPicPr>
          <p:cNvPr id="13" name="image127.png"/>
          <p:cNvPicPr/>
          <p:nvPr/>
        </p:nvPicPr>
        <p:blipFill>
          <a:blip r:embed="rId4"/>
          <a:srcRect/>
          <a:stretch>
            <a:fillRect/>
          </a:stretch>
        </p:blipFill>
        <p:spPr>
          <a:xfrm>
            <a:off x="9783127" y="-1"/>
            <a:ext cx="1763813" cy="3121891"/>
          </a:xfrm>
          <a:prstGeom prst="rect">
            <a:avLst/>
          </a:prstGeom>
          <a:ln/>
        </p:spPr>
      </p:pic>
    </p:spTree>
    <p:extLst>
      <p:ext uri="{BB962C8B-B14F-4D97-AF65-F5344CB8AC3E}">
        <p14:creationId xmlns:p14="http://schemas.microsoft.com/office/powerpoint/2010/main" val="22036374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zh-TW" altLang="en-US" b="1" dirty="0" smtClean="0"/>
              <a:t>前锯肌 </a:t>
            </a:r>
            <a:r>
              <a:rPr lang="en-US" altLang="zh-TW" b="1" dirty="0" smtClean="0"/>
              <a:t>- </a:t>
            </a:r>
            <a:r>
              <a:rPr lang="zh-TW" altLang="en-US" b="1" dirty="0" smtClean="0"/>
              <a:t>初阶</a:t>
            </a:r>
            <a:endParaRPr lang="zh-HK" altLang="en-US" b="1" dirty="0"/>
          </a:p>
        </p:txBody>
      </p:sp>
      <p:sp>
        <p:nvSpPr>
          <p:cNvPr id="6" name="Content Placeholder 5"/>
          <p:cNvSpPr>
            <a:spLocks noGrp="1"/>
          </p:cNvSpPr>
          <p:nvPr>
            <p:ph sz="half" idx="1"/>
          </p:nvPr>
        </p:nvSpPr>
        <p:spPr>
          <a:xfrm>
            <a:off x="407368" y="1844824"/>
            <a:ext cx="4937760" cy="4023360"/>
          </a:xfrm>
        </p:spPr>
        <p:txBody>
          <a:bodyPr/>
          <a:lstStyle/>
          <a:p>
            <a:pPr>
              <a:buFont typeface="Wingdings" panose="05000000000000000000" pitchFamily="2" charset="2"/>
              <a:buChar char="u"/>
            </a:pPr>
            <a:r>
              <a:rPr lang="zh-TW" altLang="zh-HK" sz="2400" b="1" dirty="0" smtClean="0"/>
              <a:t>动作过程</a:t>
            </a:r>
          </a:p>
          <a:p>
            <a:pPr fontAlgn="base">
              <a:buFont typeface="Wingdings" panose="05000000000000000000" pitchFamily="2" charset="2"/>
              <a:buChar char="Ø"/>
            </a:pPr>
            <a:r>
              <a:rPr lang="zh-TW" altLang="en-US" sz="2400" dirty="0" smtClean="0"/>
              <a:t>使用肩胛向前引，胸腹向内收</a:t>
            </a:r>
            <a:r>
              <a:rPr lang="zh-TW" altLang="en-US" sz="2400" dirty="0" smtClean="0"/>
              <a:t>。</a:t>
            </a:r>
            <a:endParaRPr lang="zh-TW" altLang="en-US" sz="2400" dirty="0"/>
          </a:p>
          <a:p>
            <a:pPr fontAlgn="base">
              <a:buFont typeface="Wingdings" panose="05000000000000000000" pitchFamily="2" charset="2"/>
              <a:buChar char="Ø"/>
            </a:pPr>
            <a:r>
              <a:rPr lang="zh-TW" altLang="en-US" sz="2400" dirty="0" smtClean="0"/>
              <a:t>完成后肩胛后推并返回起始动作</a:t>
            </a:r>
          </a:p>
          <a:p>
            <a:pPr fontAlgn="base">
              <a:buFont typeface="Wingdings" panose="05000000000000000000" pitchFamily="2" charset="2"/>
              <a:buChar char="Ø"/>
            </a:pPr>
            <a:r>
              <a:rPr lang="zh-TW" altLang="en-US" sz="2400" dirty="0" smtClean="0"/>
              <a:t>前引时呼气</a:t>
            </a:r>
          </a:p>
          <a:p>
            <a:pPr fontAlgn="base">
              <a:buFont typeface="Wingdings" panose="05000000000000000000" pitchFamily="2" charset="2"/>
              <a:buChar char="Ø"/>
            </a:pPr>
            <a:r>
              <a:rPr lang="zh-TW" altLang="en-US" sz="2400" dirty="0" smtClean="0"/>
              <a:t>后推时吸气</a:t>
            </a:r>
          </a:p>
          <a:p>
            <a:pPr fontAlgn="base">
              <a:buFont typeface="Wingdings" panose="05000000000000000000" pitchFamily="2" charset="2"/>
              <a:buChar char="Ø"/>
            </a:pPr>
            <a:r>
              <a:rPr lang="zh-TW" altLang="en-US" sz="2400" dirty="0" smtClean="0"/>
              <a:t>重复以上动作</a:t>
            </a:r>
            <a:r>
              <a:rPr lang="en-US" altLang="zh-TW" sz="2400" dirty="0" smtClean="0"/>
              <a:t>10-15</a:t>
            </a:r>
            <a:r>
              <a:rPr lang="zh-TW" altLang="en-US" sz="2400" dirty="0"/>
              <a:t>次</a:t>
            </a:r>
          </a:p>
          <a:p>
            <a:pPr marL="0" lvl="0" indent="0" eaLnBrk="0" fontAlgn="base" hangingPunct="0">
              <a:lnSpc>
                <a:spcPct val="100000"/>
              </a:lnSpc>
              <a:spcBef>
                <a:spcPct val="0"/>
              </a:spcBef>
              <a:spcAft>
                <a:spcPct val="0"/>
              </a:spcAft>
              <a:buClrTx/>
              <a:buSzTx/>
              <a:buFontTx/>
              <a:buChar char="•"/>
            </a:pPr>
            <a:endParaRPr lang="zh-TW" altLang="zh-HK" sz="1000" dirty="0" smtClean="0">
              <a:solidFill>
                <a:schemeClr val="tx1"/>
              </a:solidFill>
            </a:endParaRPr>
          </a:p>
          <a:p>
            <a:pPr marL="0" lvl="0" indent="0" eaLnBrk="0" fontAlgn="base" hangingPunct="0">
              <a:lnSpc>
                <a:spcPct val="100000"/>
              </a:lnSpc>
              <a:spcBef>
                <a:spcPct val="0"/>
              </a:spcBef>
              <a:spcAft>
                <a:spcPct val="0"/>
              </a:spcAft>
              <a:buClrTx/>
              <a:buSzTx/>
              <a:buNone/>
            </a:pPr>
            <a:endParaRPr lang="zh-TW" altLang="zh-HK" sz="2400" dirty="0">
              <a:solidFill>
                <a:schemeClr val="tx1"/>
              </a:solidFill>
              <a:latin typeface="Arial" panose="020B0604020202020204" pitchFamily="34" charset="0"/>
            </a:endParaRPr>
          </a:p>
          <a:p>
            <a:endParaRPr lang="zh-HK" altLang="en-US" dirty="0"/>
          </a:p>
        </p:txBody>
      </p:sp>
      <p:sp>
        <p:nvSpPr>
          <p:cNvPr id="7" name="Content Placeholder 6"/>
          <p:cNvSpPr>
            <a:spLocks noGrp="1"/>
          </p:cNvSpPr>
          <p:nvPr>
            <p:ph sz="half" idx="2"/>
          </p:nvPr>
        </p:nvSpPr>
        <p:spPr>
          <a:xfrm>
            <a:off x="6605847" y="1843419"/>
            <a:ext cx="4937760" cy="4023360"/>
          </a:xfrm>
        </p:spPr>
        <p:txBody>
          <a:bodyPr/>
          <a:lstStyle/>
          <a:p>
            <a:pPr lvl="0">
              <a:buFont typeface="Wingdings" panose="05000000000000000000" pitchFamily="2" charset="2"/>
              <a:buChar char="u"/>
            </a:pPr>
            <a:r>
              <a:rPr lang="zh-TW" altLang="en-US" sz="2400" b="1" dirty="0" smtClean="0"/>
              <a:t>注意事项</a:t>
            </a:r>
            <a:endParaRPr lang="en-US" altLang="zh-TW" sz="2400" b="1" dirty="0" smtClean="0"/>
          </a:p>
          <a:p>
            <a:pPr marL="342900" lvl="0" indent="-342900">
              <a:lnSpc>
                <a:spcPct val="115000"/>
              </a:lnSpc>
              <a:spcAft>
                <a:spcPts val="1000"/>
              </a:spcAft>
              <a:buFont typeface="Arial" panose="020B0604020202020204" pitchFamily="34" charset="0"/>
              <a:buChar char="●"/>
            </a:pPr>
            <a:r>
              <a:rPr lang="zh-TW" altLang="zh-HK" sz="2400" dirty="0" smtClean="0">
                <a:latin typeface="Arial" panose="020B0604020202020204" pitchFamily="34" charset="0"/>
                <a:ea typeface="Gungsuh"/>
                <a:cs typeface="Gungsuh"/>
              </a:rPr>
              <a:t>避免弯腰借力</a:t>
            </a:r>
            <a:endParaRPr lang="zh-TW" altLang="zh-HK" sz="1600" dirty="0">
              <a:latin typeface="Arial" panose="020B0604020202020204" pitchFamily="34" charset="0"/>
            </a:endParaRPr>
          </a:p>
          <a:p>
            <a:pPr lvl="0">
              <a:buFont typeface="Wingdings" panose="05000000000000000000" pitchFamily="2" charset="2"/>
              <a:buChar char="Ø"/>
            </a:pPr>
            <a:endParaRPr lang="en-US" altLang="zh-TW" sz="2400" dirty="0"/>
          </a:p>
          <a:p>
            <a:pPr>
              <a:buFont typeface="Wingdings" panose="05000000000000000000" pitchFamily="2" charset="2"/>
              <a:buChar char="u"/>
            </a:pPr>
            <a:r>
              <a:rPr lang="zh-TW" altLang="zh-HK" sz="2400" b="1" dirty="0" smtClean="0"/>
              <a:t>相关动作</a:t>
            </a:r>
          </a:p>
          <a:p>
            <a:pPr marL="342900" indent="-342900">
              <a:lnSpc>
                <a:spcPct val="115000"/>
              </a:lnSpc>
              <a:spcAft>
                <a:spcPts val="1000"/>
              </a:spcAft>
              <a:buFont typeface="Arial" panose="020B0604020202020204" pitchFamily="34" charset="0"/>
              <a:buChar char="●"/>
            </a:pPr>
            <a:r>
              <a:rPr lang="zh-TW" altLang="zh-HK" sz="2400" dirty="0" smtClean="0">
                <a:ea typeface="Gungsuh"/>
                <a:cs typeface="Gungsuh"/>
              </a:rPr>
              <a:t>拳</a:t>
            </a:r>
            <a:r>
              <a:rPr lang="zh-TW" altLang="zh-HK" sz="2400" dirty="0" smtClean="0">
                <a:latin typeface="Arial" panose="020B0604020202020204" pitchFamily="34" charset="0"/>
                <a:ea typeface="Gungsuh"/>
                <a:cs typeface="Gungsuh"/>
              </a:rPr>
              <a:t>击(</a:t>
            </a:r>
            <a:r>
              <a:rPr lang="zh-TW" altLang="zh-HK" sz="2400" dirty="0">
                <a:latin typeface="Arial" panose="020B0604020202020204" pitchFamily="34" charset="0"/>
                <a:ea typeface="Gungsuh"/>
                <a:cs typeface="Gungsuh"/>
              </a:rPr>
              <a:t>出拳)</a:t>
            </a:r>
            <a:endParaRPr lang="zh-HK" altLang="en-US" sz="2400" dirty="0">
              <a:latin typeface="Arial" panose="020B0604020202020204" pitchFamily="34" charset="0"/>
              <a:ea typeface="Gungsuh"/>
              <a:cs typeface="Gungsuh"/>
            </a:endParaRPr>
          </a:p>
        </p:txBody>
      </p:sp>
      <p:sp>
        <p:nvSpPr>
          <p:cNvPr id="4" name="Slide Number Placeholder 3"/>
          <p:cNvSpPr>
            <a:spLocks noGrp="1"/>
          </p:cNvSpPr>
          <p:nvPr>
            <p:ph type="sldNum" sz="quarter" idx="12"/>
          </p:nvPr>
        </p:nvSpPr>
        <p:spPr/>
        <p:txBody>
          <a:bodyPr/>
          <a:lstStyle/>
          <a:p>
            <a:fld id="{6D22F896-40B5-4ADD-8801-0D06FADFA095}" type="slidenum">
              <a:rPr lang="en-US" smtClean="0"/>
              <a:pPr/>
              <a:t>24</a:t>
            </a:fld>
            <a:endParaRPr lang="en-US" dirty="0"/>
          </a:p>
        </p:txBody>
      </p:sp>
      <p:pic>
        <p:nvPicPr>
          <p:cNvPr id="8" name="image66.png"/>
          <p:cNvPicPr/>
          <p:nvPr/>
        </p:nvPicPr>
        <p:blipFill>
          <a:blip r:embed="rId2"/>
          <a:srcRect/>
          <a:stretch>
            <a:fillRect/>
          </a:stretch>
        </p:blipFill>
        <p:spPr>
          <a:xfrm>
            <a:off x="4193309" y="3449956"/>
            <a:ext cx="1958110" cy="3246408"/>
          </a:xfrm>
          <a:prstGeom prst="rect">
            <a:avLst/>
          </a:prstGeom>
          <a:ln/>
        </p:spPr>
      </p:pic>
    </p:spTree>
    <p:extLst>
      <p:ext uri="{BB962C8B-B14F-4D97-AF65-F5344CB8AC3E}">
        <p14:creationId xmlns:p14="http://schemas.microsoft.com/office/powerpoint/2010/main" val="28070776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zh-TW" altLang="en-US" b="1" dirty="0" smtClean="0"/>
              <a:t>前锯肌 </a:t>
            </a:r>
            <a:r>
              <a:rPr lang="en-US" altLang="zh-TW" b="1" dirty="0" smtClean="0"/>
              <a:t>– </a:t>
            </a:r>
            <a:r>
              <a:rPr lang="zh-TW" altLang="en-US" b="1" dirty="0" smtClean="0"/>
              <a:t>进阶</a:t>
            </a:r>
            <a:endParaRPr lang="zh-HK" altLang="en-US" b="1" dirty="0"/>
          </a:p>
        </p:txBody>
      </p:sp>
      <p:sp>
        <p:nvSpPr>
          <p:cNvPr id="6" name="Content Placeholder 5"/>
          <p:cNvSpPr>
            <a:spLocks noGrp="1"/>
          </p:cNvSpPr>
          <p:nvPr>
            <p:ph sz="half" idx="1"/>
          </p:nvPr>
        </p:nvSpPr>
        <p:spPr>
          <a:xfrm>
            <a:off x="191344" y="1844824"/>
            <a:ext cx="4937760" cy="4023360"/>
          </a:xfrm>
        </p:spPr>
        <p:txBody>
          <a:bodyPr>
            <a:normAutofit/>
          </a:bodyPr>
          <a:lstStyle/>
          <a:p>
            <a:pPr>
              <a:buFont typeface="Wingdings" panose="05000000000000000000" pitchFamily="2" charset="2"/>
              <a:buChar char="u"/>
            </a:pPr>
            <a:r>
              <a:rPr lang="zh-TW" altLang="zh-HK" sz="2400" b="1" dirty="0" smtClean="0"/>
              <a:t>热身动作</a:t>
            </a:r>
          </a:p>
          <a:p>
            <a:pPr marL="342900" lvl="0" indent="-342900">
              <a:lnSpc>
                <a:spcPct val="115000"/>
              </a:lnSpc>
              <a:spcAft>
                <a:spcPts val="0"/>
              </a:spcAft>
              <a:buFont typeface="Arial" panose="020B0604020202020204" pitchFamily="34" charset="0"/>
              <a:buChar char="●"/>
            </a:pPr>
            <a:r>
              <a:rPr lang="zh-TW" altLang="zh-HK" sz="2400" dirty="0" smtClean="0">
                <a:latin typeface="Arial" panose="020B0604020202020204" pitchFamily="34" charset="0"/>
                <a:ea typeface="Gungsuh"/>
                <a:cs typeface="Gungsuh"/>
              </a:rPr>
              <a:t>自然</a:t>
            </a:r>
            <a:r>
              <a:rPr lang="zh-TW" altLang="zh-HK" sz="2400" dirty="0">
                <a:latin typeface="Arial" panose="020B0604020202020204" pitchFamily="34" charset="0"/>
                <a:ea typeface="Gungsuh"/>
                <a:cs typeface="Gungsuh"/>
              </a:rPr>
              <a:t>站立，挺胸收腹</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smtClean="0">
                <a:latin typeface="Arial" panose="020B0604020202020204" pitchFamily="34" charset="0"/>
                <a:ea typeface="Gungsuh"/>
                <a:cs typeface="Gungsuh"/>
              </a:rPr>
              <a:t>双手曲臂拉后</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掌心向前，手指</a:t>
            </a:r>
            <a:r>
              <a:rPr lang="zh-TW" altLang="zh-HK" sz="2400" dirty="0" smtClean="0">
                <a:latin typeface="Arial" panose="020B0604020202020204" pitchFamily="34" charset="0"/>
                <a:ea typeface="Gungsuh"/>
                <a:cs typeface="Gungsuh"/>
              </a:rPr>
              <a:t>向外</a:t>
            </a:r>
            <a:r>
              <a:rPr lang="zh-TW" altLang="en-US" sz="2400" dirty="0" smtClean="0">
                <a:latin typeface="Arial" panose="020B0604020202020204" pitchFamily="34" charset="0"/>
                <a:ea typeface="Gungsuh"/>
                <a:cs typeface="Gungsuh"/>
              </a:rPr>
              <a:t>。</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smtClean="0">
                <a:latin typeface="Arial" panose="020B0604020202020204" pitchFamily="34" charset="0"/>
                <a:ea typeface="Gungsuh"/>
                <a:cs typeface="Gungsuh"/>
              </a:rPr>
              <a:t>后臂紧贴身体慢慢向前推</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smtClean="0">
                <a:latin typeface="Arial" panose="020B0604020202020204" pitchFamily="34" charset="0"/>
                <a:ea typeface="Gungsuh"/>
                <a:cs typeface="Gungsuh"/>
              </a:rPr>
              <a:t>重复以上动作8-10次</a:t>
            </a:r>
            <a:endParaRPr lang="zh-TW" altLang="zh-HK" sz="1600" dirty="0">
              <a:latin typeface="Arial" panose="020B0604020202020204" pitchFamily="34" charset="0"/>
            </a:endParaRPr>
          </a:p>
          <a:p>
            <a:endParaRPr lang="zh-HK" altLang="en-US" dirty="0"/>
          </a:p>
        </p:txBody>
      </p:sp>
      <p:sp>
        <p:nvSpPr>
          <p:cNvPr id="7" name="Content Placeholder 6"/>
          <p:cNvSpPr>
            <a:spLocks noGrp="1"/>
          </p:cNvSpPr>
          <p:nvPr>
            <p:ph sz="half" idx="2"/>
          </p:nvPr>
        </p:nvSpPr>
        <p:spPr>
          <a:xfrm>
            <a:off x="6408312" y="2436425"/>
            <a:ext cx="4937760" cy="4023360"/>
          </a:xfrm>
        </p:spPr>
        <p:txBody>
          <a:bodyPr>
            <a:normAutofit/>
          </a:bodyPr>
          <a:lstStyle/>
          <a:p>
            <a:pPr lvl="0">
              <a:buFont typeface="Wingdings" panose="05000000000000000000" pitchFamily="2" charset="2"/>
              <a:buChar char="u"/>
            </a:pPr>
            <a:r>
              <a:rPr lang="zh-TW" altLang="en-US" sz="2400" b="1" dirty="0" smtClean="0"/>
              <a:t>起始动作</a:t>
            </a:r>
            <a:endParaRPr lang="en-US" altLang="zh-TW" sz="2400" b="1" dirty="0" smtClean="0"/>
          </a:p>
          <a:p>
            <a:pPr marL="342900" lvl="0" indent="-342900">
              <a:lnSpc>
                <a:spcPct val="115000"/>
              </a:lnSpc>
              <a:spcAft>
                <a:spcPts val="0"/>
              </a:spcAft>
              <a:buFont typeface="Arial" panose="020B0604020202020204" pitchFamily="34" charset="0"/>
              <a:buChar char="●"/>
            </a:pPr>
            <a:r>
              <a:rPr lang="zh-TW" altLang="zh-HK" sz="2400" dirty="0" smtClean="0">
                <a:latin typeface="Arial" panose="020B0604020202020204" pitchFamily="34" charset="0"/>
                <a:ea typeface="Gungsuh"/>
                <a:cs typeface="Gungsuh"/>
              </a:rPr>
              <a:t>将弹力带系于固定物并成圈</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smtClean="0">
                <a:latin typeface="Arial" panose="020B0604020202020204" pitchFamily="34" charset="0"/>
                <a:ea typeface="Gungsuh"/>
                <a:cs typeface="Gungsuh"/>
              </a:rPr>
              <a:t>将左手虎口位穿过弹力带并握紧</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smtClean="0">
                <a:latin typeface="Arial" panose="020B0604020202020204" pitchFamily="34" charset="0"/>
                <a:ea typeface="Gungsuh"/>
                <a:cs typeface="Gungsuh"/>
              </a:rPr>
              <a:t>左手曲臂向后提高，掌心向内</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HK" altLang="zh-HK" sz="2400" dirty="0" smtClean="0">
                <a:latin typeface="Gungsuh"/>
                <a:cs typeface="Gungsuh"/>
              </a:rPr>
              <a:t>左</a:t>
            </a:r>
            <a:r>
              <a:rPr lang="zh-TW" altLang="zh-HK" sz="2400" dirty="0" smtClean="0">
                <a:latin typeface="Arial" panose="020B0604020202020204" pitchFamily="34" charset="0"/>
                <a:ea typeface="Gungsuh"/>
                <a:cs typeface="Gungsuh"/>
              </a:rPr>
              <a:t>脚踏前曲膝</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smtClean="0">
                <a:latin typeface="Arial" panose="020B0604020202020204" pitchFamily="34" charset="0"/>
                <a:ea typeface="Gungsuh"/>
                <a:cs typeface="Gungsuh"/>
              </a:rPr>
              <a:t>挺胸收腹，肩部放松</a:t>
            </a:r>
            <a:endParaRPr lang="zh-TW" altLang="zh-HK" sz="1600" dirty="0">
              <a:latin typeface="Arial" panose="020B0604020202020204" pitchFamily="34" charset="0"/>
            </a:endParaRPr>
          </a:p>
          <a:p>
            <a:pPr marL="342900" lvl="0" indent="-342900">
              <a:lnSpc>
                <a:spcPct val="115000"/>
              </a:lnSpc>
              <a:spcAft>
                <a:spcPts val="1000"/>
              </a:spcAft>
              <a:buFont typeface="Arial" panose="020B0604020202020204" pitchFamily="34" charset="0"/>
              <a:buChar char="●"/>
            </a:pPr>
            <a:r>
              <a:rPr lang="zh-TW" altLang="zh-HK" sz="2400" dirty="0" smtClean="0">
                <a:latin typeface="Arial" panose="020B0604020202020204" pitchFamily="34" charset="0"/>
                <a:ea typeface="Gungsuh"/>
                <a:cs typeface="Gungsuh"/>
              </a:rPr>
              <a:t>锁紧手腕</a:t>
            </a:r>
            <a:endParaRPr lang="zh-TW" altLang="zh-HK" sz="1600" dirty="0">
              <a:latin typeface="Arial" panose="020B0604020202020204" pitchFamily="34" charset="0"/>
            </a:endParaRPr>
          </a:p>
          <a:p>
            <a:endParaRPr lang="zh-HK" alt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pPr/>
              <a:t>25</a:t>
            </a:fld>
            <a:endParaRPr lang="en-US" dirty="0"/>
          </a:p>
        </p:txBody>
      </p:sp>
      <p:pic>
        <p:nvPicPr>
          <p:cNvPr id="11" name="image72.png"/>
          <p:cNvPicPr/>
          <p:nvPr/>
        </p:nvPicPr>
        <p:blipFill>
          <a:blip r:embed="rId2"/>
          <a:srcRect/>
          <a:stretch>
            <a:fillRect/>
          </a:stretch>
        </p:blipFill>
        <p:spPr>
          <a:xfrm>
            <a:off x="4845368" y="472324"/>
            <a:ext cx="1362075" cy="2730500"/>
          </a:xfrm>
          <a:prstGeom prst="rect">
            <a:avLst/>
          </a:prstGeom>
          <a:ln/>
        </p:spPr>
      </p:pic>
      <p:pic>
        <p:nvPicPr>
          <p:cNvPr id="12" name="image8.png"/>
          <p:cNvPicPr/>
          <p:nvPr/>
        </p:nvPicPr>
        <p:blipFill>
          <a:blip r:embed="rId3"/>
          <a:srcRect/>
          <a:stretch>
            <a:fillRect/>
          </a:stretch>
        </p:blipFill>
        <p:spPr>
          <a:xfrm>
            <a:off x="4379169" y="3726110"/>
            <a:ext cx="1499870" cy="2733675"/>
          </a:xfrm>
          <a:prstGeom prst="rect">
            <a:avLst/>
          </a:prstGeom>
          <a:ln/>
        </p:spPr>
      </p:pic>
      <p:pic>
        <p:nvPicPr>
          <p:cNvPr id="9" name="image116.png"/>
          <p:cNvPicPr/>
          <p:nvPr/>
        </p:nvPicPr>
        <p:blipFill>
          <a:blip r:embed="rId4"/>
          <a:srcRect/>
          <a:stretch>
            <a:fillRect/>
          </a:stretch>
        </p:blipFill>
        <p:spPr>
          <a:xfrm>
            <a:off x="9565900" y="0"/>
            <a:ext cx="2309445" cy="2954251"/>
          </a:xfrm>
          <a:prstGeom prst="rect">
            <a:avLst/>
          </a:prstGeom>
          <a:ln/>
        </p:spPr>
      </p:pic>
    </p:spTree>
    <p:extLst>
      <p:ext uri="{BB962C8B-B14F-4D97-AF65-F5344CB8AC3E}">
        <p14:creationId xmlns:p14="http://schemas.microsoft.com/office/powerpoint/2010/main" val="18529273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zh-TW" altLang="en-US" b="1" dirty="0" smtClean="0"/>
              <a:t>前锯肌 </a:t>
            </a:r>
            <a:r>
              <a:rPr lang="en-US" altLang="zh-TW" b="1" dirty="0" smtClean="0"/>
              <a:t>– </a:t>
            </a:r>
            <a:r>
              <a:rPr lang="zh-TW" altLang="en-US" b="1" dirty="0" smtClean="0"/>
              <a:t>进阶</a:t>
            </a:r>
            <a:endParaRPr lang="zh-HK" altLang="en-US" b="1" dirty="0"/>
          </a:p>
        </p:txBody>
      </p:sp>
      <p:sp>
        <p:nvSpPr>
          <p:cNvPr id="6" name="Content Placeholder 5"/>
          <p:cNvSpPr>
            <a:spLocks noGrp="1"/>
          </p:cNvSpPr>
          <p:nvPr>
            <p:ph sz="half" idx="1"/>
          </p:nvPr>
        </p:nvSpPr>
        <p:spPr>
          <a:xfrm>
            <a:off x="407368" y="1844824"/>
            <a:ext cx="4937760" cy="4023360"/>
          </a:xfrm>
        </p:spPr>
        <p:txBody>
          <a:bodyPr/>
          <a:lstStyle/>
          <a:p>
            <a:pPr>
              <a:buFont typeface="Wingdings" panose="05000000000000000000" pitchFamily="2" charset="2"/>
              <a:buChar char="u"/>
            </a:pPr>
            <a:r>
              <a:rPr lang="zh-TW" altLang="zh-HK" sz="2400" b="1" dirty="0" smtClean="0"/>
              <a:t>动作过程</a:t>
            </a:r>
          </a:p>
          <a:p>
            <a:pPr marL="342900" lvl="0" indent="-342900">
              <a:lnSpc>
                <a:spcPct val="115000"/>
              </a:lnSpc>
              <a:spcAft>
                <a:spcPts val="0"/>
              </a:spcAft>
              <a:buFont typeface="Arial" panose="020B0604020202020204" pitchFamily="34" charset="0"/>
              <a:buChar char="●"/>
            </a:pPr>
            <a:r>
              <a:rPr lang="zh-TW" altLang="zh-HK" sz="2400" dirty="0" smtClean="0">
                <a:latin typeface="Arial" panose="020B0604020202020204" pitchFamily="34" charset="0"/>
                <a:ea typeface="Gungsuh"/>
                <a:cs typeface="Gungsuh"/>
              </a:rPr>
              <a:t>使用前锯肌带动</a:t>
            </a:r>
            <a:r>
              <a:rPr lang="zh-HK" altLang="zh-HK" sz="2400" dirty="0" smtClean="0">
                <a:latin typeface="Gungsuh"/>
                <a:cs typeface="Gungsuh"/>
              </a:rPr>
              <a:t>左</a:t>
            </a:r>
            <a:r>
              <a:rPr lang="zh-TW" altLang="zh-HK" sz="2400" dirty="0" smtClean="0">
                <a:latin typeface="Arial" panose="020B0604020202020204" pitchFamily="34" charset="0"/>
                <a:ea typeface="Gungsuh"/>
                <a:cs typeface="Gungsuh"/>
              </a:rPr>
              <a:t>手向下压并内旋</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smtClean="0">
                <a:latin typeface="Arial" panose="020B0604020202020204" pitchFamily="34" charset="0"/>
                <a:ea typeface="Gungsuh"/>
                <a:cs typeface="Gungsuh"/>
              </a:rPr>
              <a:t>完成后慢慢回臂至起始动作</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smtClean="0">
                <a:latin typeface="Arial" panose="020B0604020202020204" pitchFamily="34" charset="0"/>
                <a:ea typeface="Gungsuh"/>
                <a:cs typeface="Gungsuh"/>
              </a:rPr>
              <a:t>用力下压时呼气</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smtClean="0">
                <a:latin typeface="Arial" panose="020B0604020202020204" pitchFamily="34" charset="0"/>
                <a:ea typeface="Gungsuh"/>
                <a:cs typeface="Gungsuh"/>
              </a:rPr>
              <a:t>回臂时吸气</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smtClean="0">
                <a:latin typeface="Arial" panose="020B0604020202020204" pitchFamily="34" charset="0"/>
                <a:ea typeface="Gungsuh"/>
                <a:cs typeface="Gungsuh"/>
              </a:rPr>
              <a:t>重复以上动作10-15次</a:t>
            </a:r>
            <a:endParaRPr lang="zh-TW" altLang="zh-HK" sz="1600" dirty="0">
              <a:latin typeface="Arial" panose="020B0604020202020204" pitchFamily="34" charset="0"/>
            </a:endParaRPr>
          </a:p>
          <a:p>
            <a:pPr marL="0" lvl="0" indent="0" eaLnBrk="0" fontAlgn="base" hangingPunct="0">
              <a:lnSpc>
                <a:spcPct val="100000"/>
              </a:lnSpc>
              <a:spcBef>
                <a:spcPct val="0"/>
              </a:spcBef>
              <a:spcAft>
                <a:spcPct val="0"/>
              </a:spcAft>
              <a:buClrTx/>
              <a:buSzTx/>
              <a:buFontTx/>
              <a:buChar char="•"/>
            </a:pPr>
            <a:endParaRPr lang="zh-TW" altLang="zh-HK" sz="1000" dirty="0" smtClean="0">
              <a:solidFill>
                <a:schemeClr val="tx1"/>
              </a:solidFill>
            </a:endParaRPr>
          </a:p>
          <a:p>
            <a:pPr marL="0" lvl="0" indent="0" eaLnBrk="0" fontAlgn="base" hangingPunct="0">
              <a:lnSpc>
                <a:spcPct val="100000"/>
              </a:lnSpc>
              <a:spcBef>
                <a:spcPct val="0"/>
              </a:spcBef>
              <a:spcAft>
                <a:spcPct val="0"/>
              </a:spcAft>
              <a:buClrTx/>
              <a:buSzTx/>
              <a:buNone/>
            </a:pPr>
            <a:endParaRPr lang="zh-TW" altLang="zh-HK" sz="2400" dirty="0">
              <a:solidFill>
                <a:schemeClr val="tx1"/>
              </a:solidFill>
              <a:latin typeface="Arial" panose="020B0604020202020204" pitchFamily="34" charset="0"/>
            </a:endParaRPr>
          </a:p>
          <a:p>
            <a:endParaRPr lang="zh-HK" altLang="en-US" dirty="0"/>
          </a:p>
        </p:txBody>
      </p:sp>
      <p:sp>
        <p:nvSpPr>
          <p:cNvPr id="7" name="Content Placeholder 6"/>
          <p:cNvSpPr>
            <a:spLocks noGrp="1"/>
          </p:cNvSpPr>
          <p:nvPr>
            <p:ph sz="half" idx="2"/>
          </p:nvPr>
        </p:nvSpPr>
        <p:spPr>
          <a:xfrm>
            <a:off x="6843457" y="1842375"/>
            <a:ext cx="4937760" cy="4023360"/>
          </a:xfrm>
        </p:spPr>
        <p:txBody>
          <a:bodyPr/>
          <a:lstStyle/>
          <a:p>
            <a:pPr lvl="0">
              <a:buFont typeface="Wingdings" panose="05000000000000000000" pitchFamily="2" charset="2"/>
              <a:buChar char="u"/>
            </a:pPr>
            <a:r>
              <a:rPr lang="zh-TW" altLang="en-US" sz="2400" b="1" dirty="0" smtClean="0"/>
              <a:t>注意事项</a:t>
            </a:r>
            <a:endParaRPr lang="en-US" altLang="zh-TW" sz="2400" b="1" dirty="0" smtClean="0"/>
          </a:p>
          <a:p>
            <a:pPr marL="342900" lvl="0" indent="-342900">
              <a:lnSpc>
                <a:spcPct val="115000"/>
              </a:lnSpc>
              <a:spcAft>
                <a:spcPts val="0"/>
              </a:spcAft>
              <a:buFont typeface="Arial" panose="020B0604020202020204" pitchFamily="34" charset="0"/>
              <a:buChar char="●"/>
            </a:pPr>
            <a:r>
              <a:rPr lang="zh-TW" altLang="zh-HK" sz="2400" dirty="0" smtClean="0">
                <a:latin typeface="Arial" panose="020B0604020202020204" pitchFamily="34" charset="0"/>
                <a:ea typeface="Gungsuh"/>
                <a:cs typeface="Gungsuh"/>
              </a:rPr>
              <a:t>确保弹力带系紧于固定物</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smtClean="0">
                <a:latin typeface="Arial" panose="020B0604020202020204" pitchFamily="34" charset="0"/>
                <a:ea typeface="Gungsuh"/>
                <a:cs typeface="Gungsuh"/>
              </a:rPr>
              <a:t>留意身体及固定物之间的距离</a:t>
            </a:r>
            <a:endParaRPr lang="zh-TW" altLang="zh-HK" sz="1600" dirty="0">
              <a:latin typeface="Arial" panose="020B0604020202020204" pitchFamily="34" charset="0"/>
            </a:endParaRPr>
          </a:p>
          <a:p>
            <a:pPr lvl="0">
              <a:buFont typeface="Wingdings" panose="05000000000000000000" pitchFamily="2" charset="2"/>
              <a:buChar char="Ø"/>
            </a:pPr>
            <a:endParaRPr lang="en-US" altLang="zh-TW" sz="2400" dirty="0"/>
          </a:p>
          <a:p>
            <a:pPr>
              <a:buFont typeface="Wingdings" panose="05000000000000000000" pitchFamily="2" charset="2"/>
              <a:buChar char="u"/>
            </a:pPr>
            <a:r>
              <a:rPr lang="zh-TW" altLang="zh-HK" sz="2400" b="1" dirty="0" smtClean="0"/>
              <a:t>相关动作</a:t>
            </a:r>
          </a:p>
          <a:p>
            <a:pPr marL="342900" indent="-342900">
              <a:lnSpc>
                <a:spcPct val="115000"/>
              </a:lnSpc>
              <a:spcAft>
                <a:spcPts val="0"/>
              </a:spcAft>
              <a:buFont typeface="Arial" panose="020B0604020202020204" pitchFamily="34" charset="0"/>
              <a:buChar char="●"/>
            </a:pPr>
            <a:r>
              <a:rPr lang="zh-TW" altLang="zh-HK" sz="2400" dirty="0" smtClean="0">
                <a:latin typeface="Arial" panose="020B0604020202020204" pitchFamily="34" charset="0"/>
                <a:ea typeface="Gungsuh"/>
                <a:cs typeface="Gungsuh"/>
              </a:rPr>
              <a:t>拳击(</a:t>
            </a:r>
            <a:r>
              <a:rPr lang="zh-TW" altLang="zh-HK" sz="2400" dirty="0">
                <a:latin typeface="Arial" panose="020B0604020202020204" pitchFamily="34" charset="0"/>
                <a:ea typeface="Gungsuh"/>
                <a:cs typeface="Gungsuh"/>
              </a:rPr>
              <a:t>出拳)</a:t>
            </a:r>
            <a:endParaRPr lang="zh-HK" altLang="en-US" sz="2400" dirty="0">
              <a:latin typeface="Arial" panose="020B0604020202020204" pitchFamily="34" charset="0"/>
              <a:ea typeface="Gungsuh"/>
              <a:cs typeface="Gungsuh"/>
            </a:endParaRPr>
          </a:p>
        </p:txBody>
      </p:sp>
      <p:sp>
        <p:nvSpPr>
          <p:cNvPr id="4" name="Slide Number Placeholder 3"/>
          <p:cNvSpPr>
            <a:spLocks noGrp="1"/>
          </p:cNvSpPr>
          <p:nvPr>
            <p:ph type="sldNum" sz="quarter" idx="12"/>
          </p:nvPr>
        </p:nvSpPr>
        <p:spPr/>
        <p:txBody>
          <a:bodyPr/>
          <a:lstStyle/>
          <a:p>
            <a:fld id="{6D22F896-40B5-4ADD-8801-0D06FADFA095}" type="slidenum">
              <a:rPr lang="en-US" smtClean="0"/>
              <a:pPr/>
              <a:t>26</a:t>
            </a:fld>
            <a:endParaRPr lang="en-US" dirty="0"/>
          </a:p>
        </p:txBody>
      </p:sp>
      <p:pic>
        <p:nvPicPr>
          <p:cNvPr id="9" name="image156.png"/>
          <p:cNvPicPr/>
          <p:nvPr/>
        </p:nvPicPr>
        <p:blipFill>
          <a:blip r:embed="rId2"/>
          <a:srcRect/>
          <a:stretch>
            <a:fillRect/>
          </a:stretch>
        </p:blipFill>
        <p:spPr>
          <a:xfrm>
            <a:off x="5501459" y="711200"/>
            <a:ext cx="1185667" cy="2974121"/>
          </a:xfrm>
          <a:prstGeom prst="rect">
            <a:avLst/>
          </a:prstGeom>
          <a:ln/>
        </p:spPr>
      </p:pic>
      <p:pic>
        <p:nvPicPr>
          <p:cNvPr id="10" name="image128.png"/>
          <p:cNvPicPr/>
          <p:nvPr/>
        </p:nvPicPr>
        <p:blipFill>
          <a:blip r:embed="rId3"/>
          <a:srcRect/>
          <a:stretch>
            <a:fillRect/>
          </a:stretch>
        </p:blipFill>
        <p:spPr>
          <a:xfrm>
            <a:off x="4553405" y="3792784"/>
            <a:ext cx="1173140" cy="3032125"/>
          </a:xfrm>
          <a:prstGeom prst="rect">
            <a:avLst/>
          </a:prstGeom>
          <a:ln/>
        </p:spPr>
      </p:pic>
    </p:spTree>
    <p:extLst>
      <p:ext uri="{BB962C8B-B14F-4D97-AF65-F5344CB8AC3E}">
        <p14:creationId xmlns:p14="http://schemas.microsoft.com/office/powerpoint/2010/main" val="39679684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zh-TW" altLang="en-US" b="1" dirty="0"/>
              <a:t>上斜方肌</a:t>
            </a:r>
            <a:endParaRPr lang="zh-HK" altLang="en-US" b="1" dirty="0"/>
          </a:p>
        </p:txBody>
      </p:sp>
      <p:sp>
        <p:nvSpPr>
          <p:cNvPr id="6" name="Content Placeholder 5"/>
          <p:cNvSpPr>
            <a:spLocks noGrp="1"/>
          </p:cNvSpPr>
          <p:nvPr>
            <p:ph sz="half" idx="1"/>
          </p:nvPr>
        </p:nvSpPr>
        <p:spPr>
          <a:xfrm>
            <a:off x="688051" y="1845734"/>
            <a:ext cx="4937760" cy="4023360"/>
          </a:xfrm>
        </p:spPr>
        <p:txBody>
          <a:bodyPr>
            <a:normAutofit/>
          </a:bodyPr>
          <a:lstStyle/>
          <a:p>
            <a:pPr>
              <a:buFont typeface="Wingdings" panose="05000000000000000000" pitchFamily="2" charset="2"/>
              <a:buChar char="u"/>
            </a:pPr>
            <a:r>
              <a:rPr lang="zh-TW" altLang="zh-HK" sz="2400" b="1" dirty="0" smtClean="0"/>
              <a:t>热身动作</a:t>
            </a:r>
          </a:p>
          <a:p>
            <a:pPr marL="342900" lvl="0" indent="-342900">
              <a:lnSpc>
                <a:spcPct val="115000"/>
              </a:lnSpc>
              <a:spcAft>
                <a:spcPts val="0"/>
              </a:spcAft>
              <a:buFont typeface="Arial" panose="020B0604020202020204" pitchFamily="34" charset="0"/>
              <a:buChar char="●"/>
            </a:pPr>
            <a:r>
              <a:rPr lang="zh-TW" altLang="zh-HK" sz="2400" dirty="0" smtClean="0">
                <a:latin typeface="Arial" panose="020B0604020202020204" pitchFamily="34" charset="0"/>
                <a:ea typeface="Gungsuh"/>
                <a:cs typeface="Gungsuh"/>
              </a:rPr>
              <a:t>挺胸收腹，双脚平肩</a:t>
            </a:r>
            <a:r>
              <a:rPr lang="zh-TW" altLang="en-US" sz="2400" dirty="0" smtClean="0">
                <a:latin typeface="Arial" panose="020B0604020202020204" pitchFamily="34" charset="0"/>
                <a:ea typeface="Gungsuh"/>
                <a:cs typeface="Gungsuh"/>
              </a:rPr>
              <a:t>。</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smtClean="0">
                <a:latin typeface="Arial" panose="020B0604020202020204" pitchFamily="34" charset="0"/>
                <a:ea typeface="Gungsuh"/>
                <a:cs typeface="Gungsuh"/>
              </a:rPr>
              <a:t>双手自然垂下</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smtClean="0">
                <a:latin typeface="Arial" panose="020B0604020202020204" pitchFamily="34" charset="0"/>
                <a:ea typeface="Gungsuh"/>
                <a:cs typeface="Gungsuh"/>
              </a:rPr>
              <a:t>肩部向后转</a:t>
            </a:r>
            <a:endParaRPr lang="zh-TW" altLang="zh-HK" sz="1600" dirty="0">
              <a:latin typeface="Arial" panose="020B0604020202020204" pitchFamily="34" charset="0"/>
            </a:endParaRPr>
          </a:p>
          <a:p>
            <a:pPr marL="342900" lvl="0" indent="-342900">
              <a:lnSpc>
                <a:spcPct val="115000"/>
              </a:lnSpc>
              <a:spcAft>
                <a:spcPts val="1000"/>
              </a:spcAft>
              <a:buFont typeface="Arial" panose="020B0604020202020204" pitchFamily="34" charset="0"/>
              <a:buChar char="●"/>
            </a:pPr>
            <a:r>
              <a:rPr lang="zh-TW" altLang="zh-HK" sz="2400" dirty="0" smtClean="0">
                <a:latin typeface="Arial" panose="020B0604020202020204" pitchFamily="34" charset="0"/>
                <a:ea typeface="Gungsuh"/>
                <a:cs typeface="Gungsuh"/>
              </a:rPr>
              <a:t>重复8-10次</a:t>
            </a:r>
            <a:endParaRPr lang="zh-TW" altLang="zh-HK" sz="1600" dirty="0">
              <a:latin typeface="Arial" panose="020B0604020202020204" pitchFamily="34" charset="0"/>
            </a:endParaRPr>
          </a:p>
          <a:p>
            <a:endParaRPr lang="zh-HK" altLang="en-US" dirty="0"/>
          </a:p>
        </p:txBody>
      </p:sp>
      <p:sp>
        <p:nvSpPr>
          <p:cNvPr id="7" name="Content Placeholder 6"/>
          <p:cNvSpPr>
            <a:spLocks noGrp="1"/>
          </p:cNvSpPr>
          <p:nvPr>
            <p:ph sz="half" idx="2"/>
          </p:nvPr>
        </p:nvSpPr>
        <p:spPr>
          <a:xfrm>
            <a:off x="6274723" y="1845734"/>
            <a:ext cx="4937760" cy="4619233"/>
          </a:xfrm>
        </p:spPr>
        <p:txBody>
          <a:bodyPr>
            <a:normAutofit/>
          </a:bodyPr>
          <a:lstStyle/>
          <a:p>
            <a:pPr lvl="0">
              <a:buFont typeface="Wingdings" panose="05000000000000000000" pitchFamily="2" charset="2"/>
              <a:buChar char="u"/>
            </a:pPr>
            <a:r>
              <a:rPr lang="zh-TW" altLang="en-US" sz="2400" b="1" dirty="0" smtClean="0"/>
              <a:t>起始动作</a:t>
            </a:r>
            <a:endParaRPr lang="en-US" altLang="zh-TW" sz="2400" b="1" dirty="0" smtClean="0"/>
          </a:p>
          <a:p>
            <a:pPr marL="342900" lvl="0" indent="-342900">
              <a:lnSpc>
                <a:spcPct val="115000"/>
              </a:lnSpc>
              <a:spcAft>
                <a:spcPts val="0"/>
              </a:spcAft>
              <a:buFont typeface="Arial"/>
              <a:buChar char="●"/>
            </a:pPr>
            <a:r>
              <a:rPr lang="zh-TW" altLang="en-US" sz="2400" dirty="0" smtClean="0">
                <a:latin typeface="Arial"/>
                <a:ea typeface="Gungsuh"/>
                <a:cs typeface="Gungsuh"/>
              </a:rPr>
              <a:t>将弹力带系于固定</a:t>
            </a:r>
            <a:r>
              <a:rPr lang="zh-TW" altLang="en-US" sz="2400" dirty="0">
                <a:latin typeface="Arial"/>
                <a:ea typeface="Gungsuh"/>
                <a:cs typeface="Gungsuh"/>
              </a:rPr>
              <a:t>物上</a:t>
            </a:r>
          </a:p>
          <a:p>
            <a:pPr marL="342900" lvl="0" indent="-342900">
              <a:lnSpc>
                <a:spcPct val="115000"/>
              </a:lnSpc>
              <a:spcAft>
                <a:spcPts val="0"/>
              </a:spcAft>
              <a:buFont typeface="Arial"/>
              <a:buChar char="●"/>
            </a:pPr>
            <a:r>
              <a:rPr lang="zh-TW" altLang="en-US" sz="2400" dirty="0" smtClean="0">
                <a:latin typeface="Arial"/>
                <a:ea typeface="Gungsuh"/>
                <a:cs typeface="Gungsuh"/>
              </a:rPr>
              <a:t>双手握弹力向上约</a:t>
            </a:r>
            <a:r>
              <a:rPr lang="en-US" altLang="zh-TW" sz="2400" dirty="0" smtClean="0">
                <a:latin typeface="Arial"/>
                <a:ea typeface="Gungsuh"/>
                <a:cs typeface="Gungsuh"/>
              </a:rPr>
              <a:t>45</a:t>
            </a:r>
            <a:r>
              <a:rPr lang="zh-TW" altLang="en-US" sz="2400" dirty="0">
                <a:latin typeface="Arial"/>
                <a:ea typeface="Gungsuh"/>
                <a:cs typeface="Gungsuh"/>
              </a:rPr>
              <a:t>度</a:t>
            </a:r>
          </a:p>
          <a:p>
            <a:pPr marL="342900" lvl="0" indent="-342900">
              <a:lnSpc>
                <a:spcPct val="115000"/>
              </a:lnSpc>
              <a:spcAft>
                <a:spcPts val="0"/>
              </a:spcAft>
              <a:buFont typeface="Arial"/>
              <a:buChar char="●"/>
            </a:pPr>
            <a:r>
              <a:rPr lang="zh-TW" altLang="en-US" sz="2400" dirty="0" smtClean="0">
                <a:latin typeface="Arial"/>
                <a:ea typeface="Gungsuh"/>
                <a:cs typeface="Gungsuh"/>
              </a:rPr>
              <a:t>双手前</a:t>
            </a:r>
            <a:r>
              <a:rPr lang="zh-TW" altLang="en-US" sz="2400" dirty="0">
                <a:latin typeface="Arial"/>
                <a:ea typeface="Gungsuh"/>
                <a:cs typeface="Gungsuh"/>
              </a:rPr>
              <a:t>伸，掌心向</a:t>
            </a:r>
            <a:r>
              <a:rPr lang="zh-TW" altLang="en-US" sz="2400" dirty="0" smtClean="0">
                <a:latin typeface="Arial"/>
                <a:ea typeface="Gungsuh"/>
                <a:cs typeface="Gungsuh"/>
              </a:rPr>
              <a:t>地。</a:t>
            </a:r>
            <a:endParaRPr lang="zh-TW" altLang="en-US" sz="2400" dirty="0">
              <a:latin typeface="Arial"/>
              <a:ea typeface="Gungsuh"/>
              <a:cs typeface="Gungsuh"/>
            </a:endParaRPr>
          </a:p>
          <a:p>
            <a:pPr marL="342900" lvl="0" indent="-342900">
              <a:lnSpc>
                <a:spcPct val="115000"/>
              </a:lnSpc>
              <a:spcAft>
                <a:spcPts val="0"/>
              </a:spcAft>
              <a:buFont typeface="Arial"/>
              <a:buChar char="●"/>
            </a:pPr>
            <a:r>
              <a:rPr lang="zh-TW" altLang="en-US" sz="2400" dirty="0" smtClean="0">
                <a:latin typeface="Arial"/>
                <a:ea typeface="Gungsuh"/>
                <a:cs typeface="Gungsuh"/>
              </a:rPr>
              <a:t>自然站立，双脚平肩</a:t>
            </a:r>
            <a:r>
              <a:rPr lang="zh-TW" altLang="en-US" sz="2400" dirty="0" smtClean="0">
                <a:latin typeface="Arial"/>
                <a:ea typeface="Gungsuh"/>
                <a:cs typeface="Gungsuh"/>
              </a:rPr>
              <a:t>。</a:t>
            </a:r>
            <a:endParaRPr lang="zh-TW" altLang="en-US" sz="2400" dirty="0">
              <a:latin typeface="Arial"/>
              <a:ea typeface="Gungsuh"/>
              <a:cs typeface="Gungsuh"/>
            </a:endParaRPr>
          </a:p>
          <a:p>
            <a:pPr marL="342900" lvl="0" indent="-342900">
              <a:lnSpc>
                <a:spcPct val="115000"/>
              </a:lnSpc>
              <a:spcAft>
                <a:spcPts val="0"/>
              </a:spcAft>
              <a:buFont typeface="Arial"/>
              <a:buChar char="●"/>
            </a:pPr>
            <a:r>
              <a:rPr lang="zh-TW" altLang="en-US" sz="2400" dirty="0" smtClean="0">
                <a:latin typeface="Arial"/>
                <a:ea typeface="Gungsuh"/>
                <a:cs typeface="Gungsuh"/>
              </a:rPr>
              <a:t>手肘</a:t>
            </a:r>
            <a:r>
              <a:rPr lang="zh-TW" altLang="en-US" sz="2400" dirty="0">
                <a:latin typeface="Arial"/>
                <a:ea typeface="Gungsuh"/>
                <a:cs typeface="Gungsuh"/>
              </a:rPr>
              <a:t>保持微曲</a:t>
            </a:r>
          </a:p>
          <a:p>
            <a:pPr marL="342900" lvl="0" indent="-342900">
              <a:lnSpc>
                <a:spcPct val="115000"/>
              </a:lnSpc>
              <a:spcAft>
                <a:spcPts val="0"/>
              </a:spcAft>
              <a:buFont typeface="Arial"/>
              <a:buChar char="●"/>
            </a:pPr>
            <a:r>
              <a:rPr lang="zh-TW" altLang="en-US" sz="2400" dirty="0" smtClean="0">
                <a:latin typeface="Arial"/>
                <a:ea typeface="Gungsuh"/>
                <a:cs typeface="Gungsuh"/>
              </a:rPr>
              <a:t>挺胸</a:t>
            </a:r>
            <a:r>
              <a:rPr lang="zh-TW" altLang="en-US" sz="2400" dirty="0">
                <a:latin typeface="Arial"/>
                <a:ea typeface="Gungsuh"/>
                <a:cs typeface="Gungsuh"/>
              </a:rPr>
              <a:t>收腹，肩</a:t>
            </a:r>
            <a:r>
              <a:rPr lang="zh-TW" altLang="en-US" sz="2400" dirty="0" smtClean="0">
                <a:latin typeface="Arial"/>
                <a:ea typeface="Gungsuh"/>
                <a:cs typeface="Gungsuh"/>
              </a:rPr>
              <a:t>部放松。</a:t>
            </a:r>
            <a:endParaRPr lang="zh-TW" altLang="en-US" sz="2400" dirty="0">
              <a:latin typeface="Arial"/>
              <a:ea typeface="Gungsuh"/>
              <a:cs typeface="Gungsuh"/>
            </a:endParaRPr>
          </a:p>
          <a:p>
            <a:pPr marL="342900" lvl="0" indent="-342900">
              <a:lnSpc>
                <a:spcPct val="115000"/>
              </a:lnSpc>
              <a:spcAft>
                <a:spcPts val="0"/>
              </a:spcAft>
              <a:buFont typeface="Arial"/>
              <a:buChar char="●"/>
            </a:pPr>
            <a:r>
              <a:rPr lang="zh-TW" altLang="en-US" sz="2400" dirty="0" smtClean="0">
                <a:latin typeface="Arial"/>
                <a:ea typeface="Gungsuh"/>
                <a:cs typeface="Gungsuh"/>
              </a:rPr>
              <a:t>锁紧手腕</a:t>
            </a:r>
            <a:endParaRPr lang="zh-TW" altLang="en-US" sz="2400" dirty="0">
              <a:latin typeface="Arial"/>
              <a:ea typeface="Gungsuh"/>
              <a:cs typeface="Gungsuh"/>
            </a:endParaRPr>
          </a:p>
          <a:p>
            <a:endParaRPr lang="zh-HK" alt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pPr/>
              <a:t>27</a:t>
            </a:fld>
            <a:endParaRPr lang="en-US" dirty="0"/>
          </a:p>
        </p:txBody>
      </p:sp>
      <p:pic>
        <p:nvPicPr>
          <p:cNvPr id="12" name="image1.png"/>
          <p:cNvPicPr/>
          <p:nvPr/>
        </p:nvPicPr>
        <p:blipFill>
          <a:blip r:embed="rId2"/>
          <a:srcRect/>
          <a:stretch>
            <a:fillRect/>
          </a:stretch>
        </p:blipFill>
        <p:spPr>
          <a:xfrm>
            <a:off x="4461855" y="789796"/>
            <a:ext cx="1390748" cy="2835564"/>
          </a:xfrm>
          <a:prstGeom prst="rect">
            <a:avLst/>
          </a:prstGeom>
          <a:ln/>
        </p:spPr>
      </p:pic>
      <p:pic>
        <p:nvPicPr>
          <p:cNvPr id="13" name="image5.png"/>
          <p:cNvPicPr/>
          <p:nvPr/>
        </p:nvPicPr>
        <p:blipFill>
          <a:blip r:embed="rId3"/>
          <a:srcRect/>
          <a:stretch>
            <a:fillRect/>
          </a:stretch>
        </p:blipFill>
        <p:spPr>
          <a:xfrm>
            <a:off x="3785508" y="3952121"/>
            <a:ext cx="1352695" cy="2857409"/>
          </a:xfrm>
          <a:prstGeom prst="rect">
            <a:avLst/>
          </a:prstGeom>
          <a:ln/>
        </p:spPr>
      </p:pic>
      <p:pic>
        <p:nvPicPr>
          <p:cNvPr id="14" name="image56.png"/>
          <p:cNvPicPr/>
          <p:nvPr/>
        </p:nvPicPr>
        <p:blipFill>
          <a:blip r:embed="rId4"/>
          <a:srcRect/>
          <a:stretch>
            <a:fillRect/>
          </a:stretch>
        </p:blipFill>
        <p:spPr>
          <a:xfrm>
            <a:off x="9251545" y="24921"/>
            <a:ext cx="2609850" cy="2310765"/>
          </a:xfrm>
          <a:prstGeom prst="rect">
            <a:avLst/>
          </a:prstGeom>
          <a:ln/>
        </p:spPr>
      </p:pic>
    </p:spTree>
    <p:extLst>
      <p:ext uri="{BB962C8B-B14F-4D97-AF65-F5344CB8AC3E}">
        <p14:creationId xmlns:p14="http://schemas.microsoft.com/office/powerpoint/2010/main" val="31253638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zh-TW" altLang="en-US" b="1" dirty="0"/>
              <a:t>上斜方肌</a:t>
            </a:r>
            <a:endParaRPr lang="zh-HK" altLang="en-US" b="1" dirty="0"/>
          </a:p>
        </p:txBody>
      </p:sp>
      <p:sp>
        <p:nvSpPr>
          <p:cNvPr id="6" name="Content Placeholder 5"/>
          <p:cNvSpPr>
            <a:spLocks noGrp="1"/>
          </p:cNvSpPr>
          <p:nvPr>
            <p:ph sz="half" idx="1"/>
          </p:nvPr>
        </p:nvSpPr>
        <p:spPr>
          <a:xfrm>
            <a:off x="407368" y="1844824"/>
            <a:ext cx="4937760" cy="4023360"/>
          </a:xfrm>
        </p:spPr>
        <p:txBody>
          <a:bodyPr/>
          <a:lstStyle/>
          <a:p>
            <a:pPr>
              <a:buFont typeface="Wingdings" panose="05000000000000000000" pitchFamily="2" charset="2"/>
              <a:buChar char="u"/>
            </a:pPr>
            <a:r>
              <a:rPr lang="zh-TW" altLang="zh-HK" sz="2400" b="1" dirty="0" smtClean="0"/>
              <a:t>动作过程</a:t>
            </a:r>
          </a:p>
          <a:p>
            <a:pPr marL="342900" lvl="0" indent="-342900">
              <a:lnSpc>
                <a:spcPct val="115000"/>
              </a:lnSpc>
              <a:spcAft>
                <a:spcPts val="0"/>
              </a:spcAft>
              <a:buFont typeface="Arial"/>
              <a:buChar char="●"/>
            </a:pPr>
            <a:r>
              <a:rPr lang="zh-TW" altLang="en-US" sz="2400" dirty="0" smtClean="0">
                <a:latin typeface="Arial"/>
                <a:ea typeface="Gungsuh"/>
                <a:cs typeface="Gungsuh"/>
              </a:rPr>
              <a:t>双手向后拉</a:t>
            </a:r>
            <a:r>
              <a:rPr lang="zh-TW" altLang="en-US" sz="2400" dirty="0">
                <a:latin typeface="Arial"/>
                <a:ea typeface="Gungsuh"/>
                <a:cs typeface="Gungsuh"/>
              </a:rPr>
              <a:t>至下巴</a:t>
            </a:r>
          </a:p>
          <a:p>
            <a:pPr marL="342900" lvl="0" indent="-342900">
              <a:lnSpc>
                <a:spcPct val="115000"/>
              </a:lnSpc>
              <a:spcAft>
                <a:spcPts val="0"/>
              </a:spcAft>
              <a:buFont typeface="Arial"/>
              <a:buChar char="●"/>
            </a:pPr>
            <a:r>
              <a:rPr lang="zh-TW" altLang="en-US" sz="2400" dirty="0" smtClean="0">
                <a:latin typeface="Arial"/>
                <a:ea typeface="Gungsuh"/>
                <a:cs typeface="Gungsuh"/>
              </a:rPr>
              <a:t>完成时慢慢返回至起始动作</a:t>
            </a:r>
          </a:p>
          <a:p>
            <a:pPr marL="342900" lvl="0" indent="-342900">
              <a:lnSpc>
                <a:spcPct val="115000"/>
              </a:lnSpc>
              <a:spcAft>
                <a:spcPts val="0"/>
              </a:spcAft>
              <a:buFont typeface="Arial"/>
              <a:buChar char="●"/>
            </a:pPr>
            <a:r>
              <a:rPr lang="zh-TW" altLang="en-US" sz="2400" dirty="0" smtClean="0">
                <a:latin typeface="Arial"/>
                <a:ea typeface="Gungsuh"/>
                <a:cs typeface="Gungsuh"/>
              </a:rPr>
              <a:t>向后拉时呼气</a:t>
            </a:r>
          </a:p>
          <a:p>
            <a:pPr marL="342900" lvl="0" indent="-342900">
              <a:lnSpc>
                <a:spcPct val="115000"/>
              </a:lnSpc>
              <a:spcAft>
                <a:spcPts val="0"/>
              </a:spcAft>
              <a:buFont typeface="Arial"/>
              <a:buChar char="●"/>
            </a:pPr>
            <a:r>
              <a:rPr lang="zh-TW" altLang="en-US" sz="2400" dirty="0" smtClean="0">
                <a:latin typeface="Arial"/>
                <a:ea typeface="Gungsuh"/>
                <a:cs typeface="Gungsuh"/>
              </a:rPr>
              <a:t>向前回臂时吸气</a:t>
            </a:r>
          </a:p>
          <a:p>
            <a:pPr marL="342900" lvl="0" indent="-342900">
              <a:lnSpc>
                <a:spcPct val="115000"/>
              </a:lnSpc>
              <a:spcAft>
                <a:spcPts val="0"/>
              </a:spcAft>
              <a:buFont typeface="Arial"/>
              <a:buChar char="●"/>
            </a:pPr>
            <a:r>
              <a:rPr lang="zh-TW" altLang="en-US" sz="2400" dirty="0" smtClean="0">
                <a:latin typeface="Arial"/>
                <a:ea typeface="Gungsuh"/>
                <a:cs typeface="Gungsuh"/>
              </a:rPr>
              <a:t>重复以上动作</a:t>
            </a:r>
            <a:r>
              <a:rPr lang="en-US" altLang="zh-TW" sz="2400" dirty="0" smtClean="0">
                <a:latin typeface="Arial"/>
                <a:ea typeface="Gungsuh"/>
                <a:cs typeface="Gungsuh"/>
              </a:rPr>
              <a:t>10-15</a:t>
            </a:r>
            <a:r>
              <a:rPr lang="zh-TW" altLang="en-US" sz="2400" dirty="0">
                <a:latin typeface="Arial"/>
                <a:ea typeface="Gungsuh"/>
                <a:cs typeface="Gungsuh"/>
              </a:rPr>
              <a:t>次</a:t>
            </a:r>
          </a:p>
          <a:p>
            <a:pPr marL="0" lvl="0" indent="0" eaLnBrk="0" fontAlgn="base" hangingPunct="0">
              <a:lnSpc>
                <a:spcPct val="100000"/>
              </a:lnSpc>
              <a:spcBef>
                <a:spcPct val="0"/>
              </a:spcBef>
              <a:spcAft>
                <a:spcPct val="0"/>
              </a:spcAft>
              <a:buClrTx/>
              <a:buSzTx/>
              <a:buFontTx/>
              <a:buChar char="•"/>
            </a:pPr>
            <a:endParaRPr lang="zh-TW" altLang="zh-HK" sz="1000" dirty="0" smtClean="0">
              <a:solidFill>
                <a:schemeClr val="tx1"/>
              </a:solidFill>
            </a:endParaRPr>
          </a:p>
          <a:p>
            <a:pPr marL="0" lvl="0" indent="0" eaLnBrk="0" fontAlgn="base" hangingPunct="0">
              <a:lnSpc>
                <a:spcPct val="100000"/>
              </a:lnSpc>
              <a:spcBef>
                <a:spcPct val="0"/>
              </a:spcBef>
              <a:spcAft>
                <a:spcPct val="0"/>
              </a:spcAft>
              <a:buClrTx/>
              <a:buSzTx/>
              <a:buNone/>
            </a:pPr>
            <a:endParaRPr lang="zh-TW" altLang="zh-HK" sz="2400" dirty="0">
              <a:solidFill>
                <a:schemeClr val="tx1"/>
              </a:solidFill>
              <a:latin typeface="Arial" panose="020B0604020202020204" pitchFamily="34" charset="0"/>
            </a:endParaRPr>
          </a:p>
          <a:p>
            <a:endParaRPr lang="zh-HK" altLang="en-US" dirty="0"/>
          </a:p>
        </p:txBody>
      </p:sp>
      <p:sp>
        <p:nvSpPr>
          <p:cNvPr id="7" name="Content Placeholder 6"/>
          <p:cNvSpPr>
            <a:spLocks noGrp="1"/>
          </p:cNvSpPr>
          <p:nvPr>
            <p:ph sz="half" idx="2"/>
          </p:nvPr>
        </p:nvSpPr>
        <p:spPr>
          <a:xfrm>
            <a:off x="6605847" y="1843419"/>
            <a:ext cx="4937760" cy="4023360"/>
          </a:xfrm>
        </p:spPr>
        <p:txBody>
          <a:bodyPr/>
          <a:lstStyle/>
          <a:p>
            <a:pPr lvl="0">
              <a:buFont typeface="Wingdings" panose="05000000000000000000" pitchFamily="2" charset="2"/>
              <a:buChar char="u"/>
            </a:pPr>
            <a:r>
              <a:rPr lang="zh-TW" altLang="en-US" sz="2400" b="1" dirty="0" smtClean="0"/>
              <a:t>注意事项</a:t>
            </a:r>
            <a:endParaRPr lang="en-US" altLang="zh-TW" sz="2400" b="1" dirty="0" smtClean="0"/>
          </a:p>
          <a:p>
            <a:pPr marL="342900" lvl="0" indent="-342900">
              <a:lnSpc>
                <a:spcPct val="115000"/>
              </a:lnSpc>
              <a:spcAft>
                <a:spcPts val="0"/>
              </a:spcAft>
              <a:buFont typeface="Arial" panose="020B0604020202020204" pitchFamily="34" charset="0"/>
              <a:buChar char="●"/>
            </a:pPr>
            <a:r>
              <a:rPr lang="zh-TW" altLang="en-US" sz="2400" dirty="0" smtClean="0">
                <a:latin typeface="Arial" panose="020B0604020202020204" pitchFamily="34" charset="0"/>
                <a:ea typeface="Gungsuh"/>
                <a:cs typeface="Gungsuh"/>
              </a:rPr>
              <a:t>确保弹力带系紧于固定</a:t>
            </a:r>
            <a:r>
              <a:rPr lang="zh-TW" altLang="en-US" sz="2400" dirty="0">
                <a:latin typeface="Arial" panose="020B0604020202020204" pitchFamily="34" charset="0"/>
                <a:ea typeface="Gungsuh"/>
                <a:cs typeface="Gungsuh"/>
              </a:rPr>
              <a:t>物</a:t>
            </a:r>
          </a:p>
          <a:p>
            <a:pPr marL="342900" lvl="0" indent="-342900">
              <a:lnSpc>
                <a:spcPct val="115000"/>
              </a:lnSpc>
              <a:spcAft>
                <a:spcPts val="0"/>
              </a:spcAft>
              <a:buFont typeface="Arial" panose="020B0604020202020204" pitchFamily="34" charset="0"/>
              <a:buChar char="●"/>
            </a:pPr>
            <a:r>
              <a:rPr lang="zh-TW" altLang="en-US" sz="2400" dirty="0" smtClean="0">
                <a:latin typeface="Arial" panose="020B0604020202020204" pitchFamily="34" charset="0"/>
                <a:ea typeface="Gungsuh"/>
                <a:cs typeface="Gungsuh"/>
              </a:rPr>
              <a:t>弹力带左右两边张力均匀</a:t>
            </a:r>
          </a:p>
          <a:p>
            <a:pPr marL="342900" lvl="0" indent="-342900">
              <a:lnSpc>
                <a:spcPct val="115000"/>
              </a:lnSpc>
              <a:spcAft>
                <a:spcPts val="0"/>
              </a:spcAft>
              <a:buFont typeface="Arial" panose="020B0604020202020204" pitchFamily="34" charset="0"/>
              <a:buChar char="●"/>
            </a:pPr>
            <a:r>
              <a:rPr lang="zh-TW" altLang="en-US" sz="2400" dirty="0" smtClean="0">
                <a:latin typeface="Arial" panose="020B0604020202020204" pitchFamily="34" charset="0"/>
                <a:ea typeface="Gungsuh"/>
                <a:cs typeface="Gungsuh"/>
              </a:rPr>
              <a:t>身体保持</a:t>
            </a:r>
            <a:r>
              <a:rPr lang="zh-TW" altLang="en-US" sz="2400" dirty="0">
                <a:latin typeface="Arial" panose="020B0604020202020204" pitchFamily="34" charset="0"/>
                <a:ea typeface="Gungsuh"/>
                <a:cs typeface="Gungsuh"/>
              </a:rPr>
              <a:t>挺直，避免</a:t>
            </a:r>
            <a:r>
              <a:rPr lang="zh-TW" altLang="en-US" sz="2400" dirty="0" smtClean="0">
                <a:latin typeface="Arial" panose="020B0604020202020204" pitchFamily="34" charset="0"/>
                <a:ea typeface="Gungsuh"/>
                <a:cs typeface="Gungsuh"/>
              </a:rPr>
              <a:t>前倾。</a:t>
            </a:r>
            <a:endParaRPr lang="zh-TW" altLang="en-US" sz="2400" dirty="0">
              <a:latin typeface="Arial" panose="020B0604020202020204" pitchFamily="34" charset="0"/>
              <a:ea typeface="Gungsuh"/>
              <a:cs typeface="Gungsuh"/>
            </a:endParaRPr>
          </a:p>
          <a:p>
            <a:pPr lvl="0">
              <a:buFont typeface="Wingdings" panose="05000000000000000000" pitchFamily="2" charset="2"/>
              <a:buChar char="Ø"/>
            </a:pPr>
            <a:endParaRPr lang="en-US" altLang="zh-TW" sz="2400" dirty="0"/>
          </a:p>
          <a:p>
            <a:pPr>
              <a:buFont typeface="Wingdings" panose="05000000000000000000" pitchFamily="2" charset="2"/>
              <a:buChar char="u"/>
            </a:pPr>
            <a:r>
              <a:rPr lang="zh-TW" altLang="zh-HK" sz="2400" b="1" dirty="0" smtClean="0"/>
              <a:t>相关动作</a:t>
            </a:r>
          </a:p>
          <a:p>
            <a:pPr marL="342900" indent="-342900">
              <a:lnSpc>
                <a:spcPct val="115000"/>
              </a:lnSpc>
              <a:spcAft>
                <a:spcPts val="0"/>
              </a:spcAft>
              <a:buFont typeface="Arial" panose="020B0604020202020204" pitchFamily="34" charset="0"/>
              <a:buChar char="●"/>
            </a:pPr>
            <a:r>
              <a:rPr lang="zh-TW" altLang="en-US" sz="2400" dirty="0" smtClean="0">
                <a:latin typeface="Arial" panose="020B0604020202020204" pitchFamily="34" charset="0"/>
                <a:ea typeface="Gungsuh"/>
                <a:cs typeface="Gungsuh"/>
              </a:rPr>
              <a:t>蝶泳</a:t>
            </a:r>
            <a:r>
              <a:rPr lang="en-US" altLang="zh-TW" sz="2400" dirty="0">
                <a:latin typeface="Arial" panose="020B0604020202020204" pitchFamily="34" charset="0"/>
                <a:ea typeface="Gungsuh"/>
                <a:cs typeface="Gungsuh"/>
              </a:rPr>
              <a:t>(</a:t>
            </a:r>
            <a:r>
              <a:rPr lang="zh-TW" altLang="en-US" sz="2400" dirty="0">
                <a:latin typeface="Arial" panose="020B0604020202020204" pitchFamily="34" charset="0"/>
                <a:ea typeface="Gungsuh"/>
                <a:cs typeface="Gungsuh"/>
              </a:rPr>
              <a:t>划手</a:t>
            </a:r>
            <a:r>
              <a:rPr lang="en-US" altLang="zh-TW" sz="2400" dirty="0" smtClean="0">
                <a:latin typeface="Arial" panose="020B0604020202020204" pitchFamily="34" charset="0"/>
                <a:ea typeface="Gungsuh"/>
                <a:cs typeface="Gungsuh"/>
              </a:rPr>
              <a:t>)</a:t>
            </a:r>
            <a:r>
              <a:rPr lang="zh-TW" altLang="en-US" sz="2400" dirty="0" smtClean="0">
                <a:latin typeface="Arial" panose="020B0604020202020204" pitchFamily="34" charset="0"/>
                <a:ea typeface="Gungsuh"/>
                <a:cs typeface="Gungsuh"/>
              </a:rPr>
              <a:t>、体操</a:t>
            </a:r>
            <a:r>
              <a:rPr lang="en-US" altLang="zh-TW" sz="2400" dirty="0" smtClean="0">
                <a:latin typeface="Arial" panose="020B0604020202020204" pitchFamily="34" charset="0"/>
                <a:ea typeface="Gungsuh"/>
                <a:cs typeface="Gungsuh"/>
              </a:rPr>
              <a:t>(</a:t>
            </a:r>
            <a:r>
              <a:rPr lang="zh-TW" altLang="en-US" sz="2400" dirty="0" smtClean="0">
                <a:latin typeface="Arial" panose="020B0604020202020204" pitchFamily="34" charset="0"/>
                <a:ea typeface="Gungsuh"/>
                <a:cs typeface="Gungsuh"/>
              </a:rPr>
              <a:t>单杠</a:t>
            </a:r>
            <a:r>
              <a:rPr lang="en-US" altLang="zh-TW" sz="2400" dirty="0" smtClean="0">
                <a:latin typeface="Arial" panose="020B0604020202020204" pitchFamily="34" charset="0"/>
                <a:ea typeface="Gungsuh"/>
                <a:cs typeface="Gungsuh"/>
              </a:rPr>
              <a:t>)</a:t>
            </a:r>
            <a:endParaRPr lang="zh-HK" altLang="en-US" sz="2400" dirty="0">
              <a:latin typeface="Arial" panose="020B0604020202020204" pitchFamily="34" charset="0"/>
              <a:ea typeface="Gungsuh"/>
              <a:cs typeface="Gungsuh"/>
            </a:endParaRPr>
          </a:p>
        </p:txBody>
      </p:sp>
      <p:sp>
        <p:nvSpPr>
          <p:cNvPr id="4" name="Slide Number Placeholder 3"/>
          <p:cNvSpPr>
            <a:spLocks noGrp="1"/>
          </p:cNvSpPr>
          <p:nvPr>
            <p:ph type="sldNum" sz="quarter" idx="12"/>
          </p:nvPr>
        </p:nvSpPr>
        <p:spPr/>
        <p:txBody>
          <a:bodyPr/>
          <a:lstStyle/>
          <a:p>
            <a:fld id="{6D22F896-40B5-4ADD-8801-0D06FADFA095}" type="slidenum">
              <a:rPr lang="en-US" smtClean="0"/>
              <a:pPr/>
              <a:t>28</a:t>
            </a:fld>
            <a:endParaRPr lang="en-US" dirty="0"/>
          </a:p>
        </p:txBody>
      </p:sp>
      <p:pic>
        <p:nvPicPr>
          <p:cNvPr id="9" name="image25.png"/>
          <p:cNvPicPr/>
          <p:nvPr/>
        </p:nvPicPr>
        <p:blipFill>
          <a:blip r:embed="rId2"/>
          <a:srcRect/>
          <a:stretch>
            <a:fillRect/>
          </a:stretch>
        </p:blipFill>
        <p:spPr>
          <a:xfrm>
            <a:off x="3844491" y="3840410"/>
            <a:ext cx="2600325" cy="2619375"/>
          </a:xfrm>
          <a:prstGeom prst="rect">
            <a:avLst/>
          </a:prstGeom>
          <a:ln/>
        </p:spPr>
      </p:pic>
    </p:spTree>
    <p:extLst>
      <p:ext uri="{BB962C8B-B14F-4D97-AF65-F5344CB8AC3E}">
        <p14:creationId xmlns:p14="http://schemas.microsoft.com/office/powerpoint/2010/main" val="17220883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zh-TW" altLang="en-US" b="1" dirty="0" smtClean="0"/>
              <a:t>背阔肌 </a:t>
            </a:r>
            <a:r>
              <a:rPr lang="en-US" altLang="zh-TW" b="1" dirty="0" smtClean="0"/>
              <a:t>- </a:t>
            </a:r>
            <a:r>
              <a:rPr lang="zh-TW" altLang="en-US" b="1" dirty="0" smtClean="0"/>
              <a:t>初阶</a:t>
            </a:r>
            <a:endParaRPr lang="zh-HK" altLang="en-US" b="1" dirty="0"/>
          </a:p>
        </p:txBody>
      </p:sp>
      <p:sp>
        <p:nvSpPr>
          <p:cNvPr id="6" name="Content Placeholder 5"/>
          <p:cNvSpPr>
            <a:spLocks noGrp="1"/>
          </p:cNvSpPr>
          <p:nvPr>
            <p:ph sz="half" idx="1"/>
          </p:nvPr>
        </p:nvSpPr>
        <p:spPr>
          <a:xfrm>
            <a:off x="513857" y="1860491"/>
            <a:ext cx="4937760" cy="4023360"/>
          </a:xfrm>
        </p:spPr>
        <p:txBody>
          <a:bodyPr>
            <a:normAutofit/>
          </a:bodyPr>
          <a:lstStyle/>
          <a:p>
            <a:pPr>
              <a:buFont typeface="Wingdings" panose="05000000000000000000" pitchFamily="2" charset="2"/>
              <a:buChar char="u"/>
            </a:pPr>
            <a:r>
              <a:rPr lang="zh-TW" altLang="zh-HK" sz="2400" b="1" dirty="0" smtClean="0"/>
              <a:t>热身动作</a:t>
            </a:r>
          </a:p>
          <a:p>
            <a:pPr marL="342900" lvl="0" indent="-342900">
              <a:lnSpc>
                <a:spcPct val="115000"/>
              </a:lnSpc>
              <a:spcAft>
                <a:spcPts val="0"/>
              </a:spcAft>
              <a:buFont typeface="Arial" panose="020B0604020202020204" pitchFamily="34" charset="0"/>
              <a:buChar char="●"/>
            </a:pPr>
            <a:r>
              <a:rPr lang="zh-TW" altLang="zh-HK" sz="2400" dirty="0" smtClean="0">
                <a:latin typeface="Arial" panose="020B0604020202020204" pitchFamily="34" charset="0"/>
                <a:ea typeface="Gungsuh"/>
                <a:cs typeface="Gungsuh"/>
              </a:rPr>
              <a:t>右手提起并屈曲手肘</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smtClean="0">
                <a:latin typeface="Arial" panose="020B0604020202020204" pitchFamily="34" charset="0"/>
                <a:ea typeface="Gungsuh"/>
                <a:cs typeface="Gungsuh"/>
              </a:rPr>
              <a:t>右手放在左肩后</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smtClean="0">
                <a:latin typeface="Arial" panose="020B0604020202020204" pitchFamily="34" charset="0"/>
                <a:ea typeface="Gungsuh"/>
                <a:cs typeface="Gungsuh"/>
              </a:rPr>
              <a:t>左手将右手手肘向内拉</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smtClean="0">
                <a:latin typeface="Arial" panose="020B0604020202020204" pitchFamily="34" charset="0"/>
                <a:ea typeface="Gungsuh"/>
                <a:cs typeface="Gungsuh"/>
              </a:rPr>
              <a:t>身体同时向左边弯腰</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smtClean="0">
                <a:latin typeface="Arial" panose="020B0604020202020204" pitchFamily="34" charset="0"/>
                <a:ea typeface="Gungsuh"/>
                <a:cs typeface="Gungsuh"/>
              </a:rPr>
              <a:t>重复以上动作8-10次</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smtClean="0">
                <a:latin typeface="Arial" panose="020B0604020202020204" pitchFamily="34" charset="0"/>
                <a:ea typeface="Gungsuh"/>
                <a:cs typeface="Gungsuh"/>
              </a:rPr>
              <a:t>换边继续</a:t>
            </a:r>
            <a:endParaRPr lang="zh-TW" altLang="zh-HK" sz="1600" dirty="0">
              <a:latin typeface="Arial" panose="020B0604020202020204" pitchFamily="34" charset="0"/>
            </a:endParaRPr>
          </a:p>
          <a:p>
            <a:endParaRPr lang="zh-HK" altLang="en-US" dirty="0"/>
          </a:p>
        </p:txBody>
      </p:sp>
      <p:sp>
        <p:nvSpPr>
          <p:cNvPr id="7" name="Content Placeholder 6"/>
          <p:cNvSpPr>
            <a:spLocks noGrp="1"/>
          </p:cNvSpPr>
          <p:nvPr>
            <p:ph sz="half" idx="2"/>
          </p:nvPr>
        </p:nvSpPr>
        <p:spPr>
          <a:xfrm>
            <a:off x="6465453" y="1860491"/>
            <a:ext cx="4937760" cy="4619233"/>
          </a:xfrm>
        </p:spPr>
        <p:txBody>
          <a:bodyPr>
            <a:normAutofit/>
          </a:bodyPr>
          <a:lstStyle/>
          <a:p>
            <a:pPr lvl="0">
              <a:buFont typeface="Wingdings" panose="05000000000000000000" pitchFamily="2" charset="2"/>
              <a:buChar char="u"/>
            </a:pPr>
            <a:r>
              <a:rPr lang="zh-TW" altLang="en-US" sz="2400" b="1" dirty="0" smtClean="0"/>
              <a:t>起始动作</a:t>
            </a:r>
            <a:endParaRPr lang="en-US" altLang="zh-TW" sz="2400" b="1" dirty="0" smtClean="0"/>
          </a:p>
          <a:p>
            <a:pPr marL="342900" lvl="0" indent="-342900">
              <a:lnSpc>
                <a:spcPct val="115000"/>
              </a:lnSpc>
              <a:spcAft>
                <a:spcPts val="0"/>
              </a:spcAft>
              <a:buFont typeface="Arial" panose="020B0604020202020204" pitchFamily="34" charset="0"/>
              <a:buChar char="●"/>
            </a:pPr>
            <a:r>
              <a:rPr lang="zh-TW" altLang="zh-HK" sz="2400" dirty="0" smtClean="0">
                <a:latin typeface="Arial" panose="020B0604020202020204" pitchFamily="34" charset="0"/>
                <a:ea typeface="Gungsuh"/>
                <a:cs typeface="Gungsuh"/>
              </a:rPr>
              <a:t>将两条弹力带系于固定物(高水平)</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smtClean="0">
                <a:latin typeface="Arial" panose="020B0604020202020204" pitchFamily="34" charset="0"/>
                <a:ea typeface="Gungsuh"/>
                <a:cs typeface="Gungsuh"/>
              </a:rPr>
              <a:t>双手提起并围绕弹力带</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挺胸收腹，肩部下</a:t>
            </a:r>
            <a:r>
              <a:rPr lang="zh-TW" altLang="zh-HK" sz="2400" dirty="0" smtClean="0">
                <a:latin typeface="Arial" panose="020B0604020202020204" pitchFamily="34" charset="0"/>
                <a:ea typeface="Gungsuh"/>
                <a:cs typeface="Gungsuh"/>
              </a:rPr>
              <a:t>沉</a:t>
            </a:r>
            <a:r>
              <a:rPr lang="zh-TW" altLang="en-US" sz="2400" dirty="0" smtClean="0">
                <a:latin typeface="Arial" panose="020B0604020202020204" pitchFamily="34" charset="0"/>
                <a:ea typeface="Gungsuh"/>
                <a:cs typeface="Gungsuh"/>
              </a:rPr>
              <a:t>。</a:t>
            </a:r>
            <a:endParaRPr lang="zh-TW" altLang="zh-HK" sz="1600" dirty="0">
              <a:latin typeface="Arial" panose="020B0604020202020204" pitchFamily="34" charset="0"/>
            </a:endParaRPr>
          </a:p>
          <a:p>
            <a:pPr marL="342900" lvl="0" indent="-342900">
              <a:lnSpc>
                <a:spcPct val="115000"/>
              </a:lnSpc>
              <a:spcAft>
                <a:spcPts val="1000"/>
              </a:spcAft>
              <a:buFont typeface="Arial" panose="020B0604020202020204" pitchFamily="34" charset="0"/>
              <a:buChar char="●"/>
            </a:pPr>
            <a:r>
              <a:rPr lang="zh-TW" altLang="zh-HK" sz="2400" dirty="0" smtClean="0">
                <a:latin typeface="Arial" panose="020B0604020202020204" pitchFamily="34" charset="0"/>
                <a:ea typeface="Gungsuh"/>
                <a:cs typeface="Gungsuh"/>
              </a:rPr>
              <a:t>手肘微曲，锁紧手腕</a:t>
            </a:r>
            <a:r>
              <a:rPr lang="zh-TW" altLang="en-US" sz="2400" dirty="0" smtClean="0">
                <a:latin typeface="Arial" panose="020B0604020202020204" pitchFamily="34" charset="0"/>
                <a:ea typeface="Gungsuh"/>
                <a:cs typeface="Gungsuh"/>
              </a:rPr>
              <a:t>。</a:t>
            </a:r>
            <a:endParaRPr lang="zh-TW" altLang="zh-HK" sz="1600" dirty="0">
              <a:latin typeface="Arial" panose="020B0604020202020204" pitchFamily="34" charset="0"/>
            </a:endParaRPr>
          </a:p>
          <a:p>
            <a:endParaRPr lang="zh-HK" alt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pPr/>
              <a:t>29</a:t>
            </a:fld>
            <a:endParaRPr lang="en-US" dirty="0"/>
          </a:p>
        </p:txBody>
      </p:sp>
      <p:pic>
        <p:nvPicPr>
          <p:cNvPr id="9" name="image60.png"/>
          <p:cNvPicPr/>
          <p:nvPr/>
        </p:nvPicPr>
        <p:blipFill>
          <a:blip r:embed="rId2"/>
          <a:srcRect t="2122"/>
          <a:stretch>
            <a:fillRect/>
          </a:stretch>
        </p:blipFill>
        <p:spPr>
          <a:xfrm>
            <a:off x="4835350" y="700784"/>
            <a:ext cx="1476375" cy="2731135"/>
          </a:xfrm>
          <a:prstGeom prst="rect">
            <a:avLst/>
          </a:prstGeom>
          <a:ln/>
        </p:spPr>
      </p:pic>
      <p:pic>
        <p:nvPicPr>
          <p:cNvPr id="10" name="image117.png"/>
          <p:cNvPicPr/>
          <p:nvPr/>
        </p:nvPicPr>
        <p:blipFill>
          <a:blip r:embed="rId3"/>
          <a:srcRect/>
          <a:stretch>
            <a:fillRect/>
          </a:stretch>
        </p:blipFill>
        <p:spPr>
          <a:xfrm>
            <a:off x="4297433" y="3555050"/>
            <a:ext cx="1476375" cy="2737485"/>
          </a:xfrm>
          <a:prstGeom prst="rect">
            <a:avLst/>
          </a:prstGeom>
          <a:ln/>
        </p:spPr>
      </p:pic>
      <p:pic>
        <p:nvPicPr>
          <p:cNvPr id="11" name="image48.png"/>
          <p:cNvPicPr/>
          <p:nvPr/>
        </p:nvPicPr>
        <p:blipFill>
          <a:blip r:embed="rId4"/>
          <a:srcRect r="5534"/>
          <a:stretch>
            <a:fillRect/>
          </a:stretch>
        </p:blipFill>
        <p:spPr>
          <a:xfrm>
            <a:off x="9900458" y="3432388"/>
            <a:ext cx="2130537" cy="2860147"/>
          </a:xfrm>
          <a:prstGeom prst="rect">
            <a:avLst/>
          </a:prstGeom>
          <a:ln/>
        </p:spPr>
      </p:pic>
    </p:spTree>
    <p:extLst>
      <p:ext uri="{BB962C8B-B14F-4D97-AF65-F5344CB8AC3E}">
        <p14:creationId xmlns:p14="http://schemas.microsoft.com/office/powerpoint/2010/main" val="7591053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sz="quarter" idx="13"/>
          </p:nvPr>
        </p:nvSpPr>
        <p:spPr>
          <a:xfrm>
            <a:off x="683624" y="1729941"/>
            <a:ext cx="11054439" cy="4493304"/>
          </a:xfrm>
        </p:spPr>
        <p:txBody>
          <a:bodyPr>
            <a:normAutofit lnSpcReduction="10000"/>
          </a:bodyPr>
          <a:lstStyle/>
          <a:p>
            <a:pPr marL="179388" indent="-179388">
              <a:buFont typeface="Arial" panose="020B0604020202020204" pitchFamily="34" charset="0"/>
              <a:buChar char="•"/>
            </a:pPr>
            <a:r>
              <a:rPr lang="zh-TW" altLang="en-US" dirty="0" smtClean="0"/>
              <a:t>穿着合适的运动服装及鞋袜进行活动。</a:t>
            </a:r>
            <a:endParaRPr lang="en-US" altLang="zh-TW" dirty="0"/>
          </a:p>
          <a:p>
            <a:pPr marL="179388" indent="-179388">
              <a:buFont typeface="Arial" panose="020B0604020202020204" pitchFamily="34" charset="0"/>
              <a:buChar char="•"/>
            </a:pPr>
            <a:r>
              <a:rPr lang="zh-TW" altLang="en-US" dirty="0" smtClean="0"/>
              <a:t>以个人或轮流形式进行活动，</a:t>
            </a:r>
            <a:r>
              <a:rPr lang="zh-HK" altLang="en-US" dirty="0" smtClean="0"/>
              <a:t>确</a:t>
            </a:r>
            <a:r>
              <a:rPr lang="zh-TW" altLang="en-US" dirty="0" smtClean="0"/>
              <a:t>保与其他人</a:t>
            </a:r>
            <a:r>
              <a:rPr lang="zh-HK" altLang="en-US" dirty="0" smtClean="0"/>
              <a:t>有</a:t>
            </a:r>
            <a:r>
              <a:rPr lang="zh-TW" altLang="en-US" dirty="0" smtClean="0"/>
              <a:t>适当</a:t>
            </a:r>
            <a:r>
              <a:rPr lang="zh-HK" altLang="en-US" dirty="0" smtClean="0"/>
              <a:t>的距</a:t>
            </a:r>
            <a:r>
              <a:rPr lang="zh-TW" altLang="en-US" dirty="0" smtClean="0"/>
              <a:t>离</a:t>
            </a:r>
            <a:r>
              <a:rPr lang="zh-TW" altLang="en-US" dirty="0" smtClean="0">
                <a:latin typeface="Times New Roman" panose="02020603050405020304" pitchFamily="18" charset="0"/>
                <a:cs typeface="Times New Roman" panose="02020603050405020304" pitchFamily="18" charset="0"/>
              </a:rPr>
              <a:t>。</a:t>
            </a:r>
            <a:endParaRPr lang="en-US" altLang="zh-TW" dirty="0"/>
          </a:p>
          <a:p>
            <a:pPr marL="179388" indent="-179388">
              <a:buFont typeface="Arial" panose="020B0604020202020204" pitchFamily="34" charset="0"/>
              <a:buChar char="•"/>
            </a:pPr>
            <a:r>
              <a:rPr lang="zh-TW" altLang="en-US" dirty="0" smtClean="0"/>
              <a:t>进行活动前，应确保地面平坦干爽，并保持室内空气流通；安排足够及安全的活动空间，所有接近活动范围的玻璃门窗、桌椅、灯、风扇、锐角等，均须安装保护设施或暂时移开；确保用具合适及稳健安全</a:t>
            </a:r>
            <a:r>
              <a:rPr lang="zh-TW" altLang="en-US" dirty="0" smtClean="0">
                <a:latin typeface="Times New Roman" panose="02020603050405020304" pitchFamily="18" charset="0"/>
                <a:cs typeface="Times New Roman" panose="02020603050405020304" pitchFamily="18" charset="0"/>
              </a:rPr>
              <a:t>。</a:t>
            </a:r>
            <a:endParaRPr lang="en-US" altLang="zh-TW" dirty="0"/>
          </a:p>
          <a:p>
            <a:pPr marL="179388" indent="-179388">
              <a:buFont typeface="Arial" panose="020B0604020202020204" pitchFamily="34" charset="0"/>
              <a:buChar char="•"/>
            </a:pPr>
            <a:r>
              <a:rPr lang="zh-TW" altLang="en-US" dirty="0" smtClean="0"/>
              <a:t>进行活动前，应有足够的热身活动</a:t>
            </a:r>
            <a:r>
              <a:rPr lang="zh-TW" altLang="en-US" dirty="0" smtClean="0">
                <a:latin typeface="Times New Roman" panose="02020603050405020304" pitchFamily="18" charset="0"/>
                <a:cs typeface="Times New Roman" panose="02020603050405020304" pitchFamily="18" charset="0"/>
              </a:rPr>
              <a:t>。</a:t>
            </a:r>
            <a:endParaRPr lang="en-US" altLang="zh-TW" dirty="0">
              <a:latin typeface="Times New Roman" panose="02020603050405020304" pitchFamily="18" charset="0"/>
              <a:cs typeface="Times New Roman" panose="02020603050405020304" pitchFamily="18" charset="0"/>
            </a:endParaRPr>
          </a:p>
          <a:p>
            <a:pPr marL="179388" indent="-179388">
              <a:buFont typeface="Arial" panose="020B0604020202020204" pitchFamily="34" charset="0"/>
              <a:buChar char="•"/>
            </a:pPr>
            <a:r>
              <a:rPr lang="zh-TW" altLang="en-US" dirty="0" smtClean="0"/>
              <a:t>因应个人的健康及体能状态，选择适合自己的活动强度、时间及次数</a:t>
            </a:r>
            <a:r>
              <a:rPr lang="zh-TW" altLang="en-US" dirty="0" smtClean="0">
                <a:latin typeface="Times New Roman" panose="02020603050405020304" pitchFamily="18" charset="0"/>
                <a:cs typeface="Times New Roman" panose="02020603050405020304" pitchFamily="18" charset="0"/>
              </a:rPr>
              <a:t>。</a:t>
            </a:r>
            <a:endParaRPr lang="en-US" altLang="zh-TW" dirty="0">
              <a:latin typeface="Times New Roman" panose="02020603050405020304" pitchFamily="18" charset="0"/>
              <a:cs typeface="Times New Roman" panose="02020603050405020304" pitchFamily="18" charset="0"/>
            </a:endParaRPr>
          </a:p>
          <a:p>
            <a:pPr marL="179388" indent="-179388">
              <a:buFont typeface="Arial" panose="020B0604020202020204" pitchFamily="34" charset="0"/>
              <a:buChar char="•"/>
            </a:pPr>
            <a:r>
              <a:rPr lang="zh-TW" altLang="en-US" dirty="0" smtClean="0"/>
              <a:t>应以低难度活动开始，循序渐进地提升强度</a:t>
            </a:r>
            <a:r>
              <a:rPr lang="en-US" altLang="zh-TW" b="1" baseline="30000" dirty="0" smtClean="0"/>
              <a:t>1</a:t>
            </a:r>
            <a:r>
              <a:rPr lang="zh-TW" altLang="en-US" dirty="0" smtClean="0"/>
              <a:t>、时间及次数；并要注意呼吸，不应闭气</a:t>
            </a:r>
            <a:r>
              <a:rPr lang="zh-TW" altLang="en-US" dirty="0" smtClean="0">
                <a:latin typeface="Times New Roman" panose="02020603050405020304" pitchFamily="18" charset="0"/>
                <a:cs typeface="Times New Roman" panose="02020603050405020304" pitchFamily="18" charset="0"/>
              </a:rPr>
              <a:t>。</a:t>
            </a:r>
            <a:endParaRPr lang="en-US" altLang="zh-TW" dirty="0" smtClean="0">
              <a:latin typeface="Times New Roman" panose="02020603050405020304" pitchFamily="18" charset="0"/>
              <a:cs typeface="Times New Roman" panose="02020603050405020304" pitchFamily="18" charset="0"/>
            </a:endParaRPr>
          </a:p>
          <a:p>
            <a:pPr marL="179388" indent="-179388">
              <a:buFont typeface="Arial" panose="020B0604020202020204" pitchFamily="34" charset="0"/>
              <a:buChar char="•"/>
            </a:pPr>
            <a:r>
              <a:rPr lang="zh-TW" altLang="zh-TW" dirty="0" smtClean="0"/>
              <a:t>进行活动时</a:t>
            </a:r>
            <a:r>
              <a:rPr lang="zh-TW" altLang="en-US" dirty="0" smtClean="0"/>
              <a:t>应留意声量，以免</a:t>
            </a:r>
            <a:r>
              <a:rPr lang="zh-TW" altLang="zh-TW" dirty="0" smtClean="0"/>
              <a:t>对邻居造成影响</a:t>
            </a:r>
            <a:r>
              <a:rPr lang="zh-TW" altLang="en-US" dirty="0" smtClean="0"/>
              <a:t>。</a:t>
            </a:r>
            <a:endParaRPr lang="en-US" altLang="zh-TW" dirty="0"/>
          </a:p>
          <a:p>
            <a:pPr marL="179388" indent="-179388">
              <a:buFont typeface="Arial" panose="020B0604020202020204" pitchFamily="34" charset="0"/>
              <a:buChar char="•"/>
            </a:pPr>
            <a:r>
              <a:rPr lang="zh-TW" altLang="en-US" dirty="0" smtClean="0"/>
              <a:t>活动后要补充适量的水分及注意个人卫生</a:t>
            </a:r>
            <a:r>
              <a:rPr lang="zh-TW" altLang="en-US" dirty="0" smtClean="0"/>
              <a:t>。</a:t>
            </a:r>
            <a:endParaRPr lang="en-US" altLang="zh-TW" dirty="0"/>
          </a:p>
          <a:p>
            <a:pPr marL="179388" indent="-179388">
              <a:buFont typeface="Arial" panose="020B0604020202020204" pitchFamily="34" charset="0"/>
              <a:buChar char="•"/>
            </a:pPr>
            <a:r>
              <a:rPr lang="zh-TW" altLang="en-US" dirty="0" smtClean="0"/>
              <a:t>如在活动时或之后感到身体不适，应立即停止活动并寻求医生或专业人士的协助</a:t>
            </a:r>
            <a:r>
              <a:rPr lang="zh-TW" altLang="en-US" dirty="0" smtClean="0">
                <a:latin typeface="Times New Roman" panose="02020603050405020304" pitchFamily="18" charset="0"/>
                <a:cs typeface="Times New Roman" panose="02020603050405020304" pitchFamily="18" charset="0"/>
              </a:rPr>
              <a:t>。</a:t>
            </a:r>
            <a:endParaRPr lang="en-US" altLang="zh-TW" dirty="0"/>
          </a:p>
        </p:txBody>
      </p:sp>
      <p:sp>
        <p:nvSpPr>
          <p:cNvPr id="5" name="投影片編號版面配置區 4"/>
          <p:cNvSpPr>
            <a:spLocks noGrp="1"/>
          </p:cNvSpPr>
          <p:nvPr>
            <p:ph type="sldNum" sz="quarter" idx="12"/>
          </p:nvPr>
        </p:nvSpPr>
        <p:spPr/>
        <p:txBody>
          <a:bodyPr/>
          <a:lstStyle/>
          <a:p>
            <a:fld id="{6D22F896-40B5-4ADD-8801-0D06FADFA095}" type="slidenum">
              <a:rPr lang="en-US" smtClean="0"/>
              <a:t>3</a:t>
            </a:fld>
            <a:endParaRPr lang="en-US" dirty="0"/>
          </a:p>
        </p:txBody>
      </p:sp>
      <p:sp>
        <p:nvSpPr>
          <p:cNvPr id="7" name="標題 1"/>
          <p:cNvSpPr>
            <a:spLocks noGrp="1"/>
          </p:cNvSpPr>
          <p:nvPr>
            <p:ph type="title"/>
          </p:nvPr>
        </p:nvSpPr>
        <p:spPr>
          <a:xfrm>
            <a:off x="683625" y="408215"/>
            <a:ext cx="10396882" cy="913510"/>
          </a:xfrm>
        </p:spPr>
        <p:txBody>
          <a:bodyPr/>
          <a:lstStyle/>
          <a:p>
            <a:r>
              <a:rPr lang="zh-TW" altLang="en-US" b="1" dirty="0">
                <a:solidFill>
                  <a:schemeClr val="tx1">
                    <a:lumMod val="85000"/>
                    <a:lumOff val="15000"/>
                  </a:schemeClr>
                </a:solidFill>
              </a:rPr>
              <a:t>安全措施</a:t>
            </a:r>
            <a:endParaRPr lang="en-US" b="1" dirty="0">
              <a:solidFill>
                <a:schemeClr val="tx1">
                  <a:lumMod val="85000"/>
                  <a:lumOff val="15000"/>
                </a:schemeClr>
              </a:solidFill>
            </a:endParaRPr>
          </a:p>
        </p:txBody>
      </p:sp>
      <p:pic>
        <p:nvPicPr>
          <p:cNvPr id="6" name="圖片 3">
            <a:extLst>
              <a:ext uri="{FF2B5EF4-FFF2-40B4-BE49-F238E27FC236}">
                <a16:creationId xmlns:a16="http://schemas.microsoft.com/office/drawing/2014/main" id="{59DCD13A-5F84-4180-AC0A-7C4C6608178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506074" y="0"/>
            <a:ext cx="1685926" cy="1685926"/>
          </a:xfrm>
          <a:prstGeom prst="rect">
            <a:avLst/>
          </a:prstGeom>
        </p:spPr>
      </p:pic>
      <p:sp>
        <p:nvSpPr>
          <p:cNvPr id="8" name="內容版面配置區 2">
            <a:extLst>
              <a:ext uri="{FF2B5EF4-FFF2-40B4-BE49-F238E27FC236}">
                <a16:creationId xmlns:a16="http://schemas.microsoft.com/office/drawing/2014/main" id="{374B5CD8-6000-45B3-A7F7-E84E27EC1840}"/>
              </a:ext>
            </a:extLst>
          </p:cNvPr>
          <p:cNvSpPr txBox="1">
            <a:spLocks/>
          </p:cNvSpPr>
          <p:nvPr/>
        </p:nvSpPr>
        <p:spPr>
          <a:xfrm>
            <a:off x="683624" y="5691372"/>
            <a:ext cx="11054439" cy="702323"/>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spcBef>
                <a:spcPts val="0"/>
              </a:spcBef>
              <a:buFont typeface="Calibri" panose="020F0502020204030204" pitchFamily="34" charset="0"/>
              <a:buNone/>
            </a:pPr>
            <a:endParaRPr lang="en-US" altLang="zh-TW" sz="1300" dirty="0"/>
          </a:p>
          <a:p>
            <a:pPr marL="447675" indent="-447675">
              <a:spcBef>
                <a:spcPts val="0"/>
              </a:spcBef>
              <a:buFont typeface="Calibri" panose="020F0502020204030204" pitchFamily="34" charset="0"/>
              <a:buNone/>
            </a:pPr>
            <a:r>
              <a:rPr lang="zh-TW" altLang="en-US" sz="1200" b="1" dirty="0" smtClean="0"/>
              <a:t>注</a:t>
            </a:r>
            <a:r>
              <a:rPr lang="en-US" altLang="zh-TW" sz="1400" b="1" dirty="0" smtClean="0"/>
              <a:t>1 </a:t>
            </a:r>
            <a:r>
              <a:rPr lang="zh-TW" altLang="en-US" sz="1200" b="1" dirty="0" smtClean="0"/>
              <a:t>：运动强度可分低、中、剧烈强度。低强度： 是指一些简单、轻量，可以应付自如的体能活动。中强度： 指做这些活动的时候，呼吸和心跳稍为加快及轻微流汗，但不觉辛苦（例如 仍然可以交谈自如）。剧烈强度： 指做这些活动的时候，呼吸急速、心跳好快及大量流汗，觉得辛苦（例如 不能够交谈自如或感觉困难）。</a:t>
            </a:r>
            <a:endParaRPr lang="en-US" altLang="zh-TW" sz="1200" b="1" dirty="0"/>
          </a:p>
        </p:txBody>
      </p:sp>
    </p:spTree>
    <p:extLst>
      <p:ext uri="{BB962C8B-B14F-4D97-AF65-F5344CB8AC3E}">
        <p14:creationId xmlns:p14="http://schemas.microsoft.com/office/powerpoint/2010/main" val="2364767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zh-TW" altLang="en-US" b="1" dirty="0" smtClean="0"/>
              <a:t>背阔肌 </a:t>
            </a:r>
            <a:r>
              <a:rPr lang="en-US" altLang="zh-TW" b="1" dirty="0" smtClean="0"/>
              <a:t>- </a:t>
            </a:r>
            <a:r>
              <a:rPr lang="zh-TW" altLang="en-US" b="1" dirty="0" smtClean="0"/>
              <a:t>初阶</a:t>
            </a:r>
            <a:endParaRPr lang="zh-HK" altLang="en-US" b="1" dirty="0"/>
          </a:p>
        </p:txBody>
      </p:sp>
      <p:sp>
        <p:nvSpPr>
          <p:cNvPr id="6" name="Content Placeholder 5"/>
          <p:cNvSpPr>
            <a:spLocks noGrp="1"/>
          </p:cNvSpPr>
          <p:nvPr>
            <p:ph sz="half" idx="1"/>
          </p:nvPr>
        </p:nvSpPr>
        <p:spPr>
          <a:xfrm>
            <a:off x="407368" y="1844824"/>
            <a:ext cx="4937760" cy="4023360"/>
          </a:xfrm>
        </p:spPr>
        <p:txBody>
          <a:bodyPr>
            <a:normAutofit/>
          </a:bodyPr>
          <a:lstStyle/>
          <a:p>
            <a:pPr>
              <a:buFont typeface="Wingdings" panose="05000000000000000000" pitchFamily="2" charset="2"/>
              <a:buChar char="u"/>
            </a:pPr>
            <a:r>
              <a:rPr lang="zh-TW" altLang="zh-HK" sz="2400" b="1" dirty="0" smtClean="0"/>
              <a:t>动作过程</a:t>
            </a:r>
          </a:p>
          <a:p>
            <a:pPr marL="342900" lvl="0" indent="-342900">
              <a:lnSpc>
                <a:spcPct val="115000"/>
              </a:lnSpc>
              <a:spcAft>
                <a:spcPts val="0"/>
              </a:spcAft>
              <a:buFont typeface="Arial"/>
              <a:buChar char="●"/>
            </a:pPr>
            <a:r>
              <a:rPr lang="zh-TW" altLang="en-US" sz="2400" dirty="0" smtClean="0">
                <a:latin typeface="Arial"/>
                <a:ea typeface="Gungsuh"/>
                <a:cs typeface="Gungsuh"/>
              </a:rPr>
              <a:t>双手慢慢</a:t>
            </a:r>
            <a:r>
              <a:rPr lang="zh-TW" altLang="en-US" sz="2400" dirty="0">
                <a:latin typeface="Arial"/>
                <a:ea typeface="Gungsuh"/>
                <a:cs typeface="Gungsuh"/>
              </a:rPr>
              <a:t>向下拉</a:t>
            </a:r>
          </a:p>
          <a:p>
            <a:pPr marL="342900" lvl="0" indent="-342900">
              <a:lnSpc>
                <a:spcPct val="115000"/>
              </a:lnSpc>
              <a:spcAft>
                <a:spcPts val="0"/>
              </a:spcAft>
              <a:buFont typeface="Arial"/>
              <a:buChar char="●"/>
            </a:pPr>
            <a:r>
              <a:rPr lang="zh-TW" altLang="en-US" sz="2400" dirty="0" smtClean="0">
                <a:latin typeface="Arial"/>
                <a:ea typeface="Gungsuh"/>
                <a:cs typeface="Gungsuh"/>
              </a:rPr>
              <a:t>下拉至锁骨位置</a:t>
            </a:r>
          </a:p>
          <a:p>
            <a:pPr marL="342900" lvl="0" indent="-342900">
              <a:lnSpc>
                <a:spcPct val="115000"/>
              </a:lnSpc>
              <a:spcAft>
                <a:spcPts val="0"/>
              </a:spcAft>
              <a:buFont typeface="Arial"/>
              <a:buChar char="●"/>
            </a:pPr>
            <a:r>
              <a:rPr lang="zh-TW" altLang="en-US" sz="2400" dirty="0" smtClean="0">
                <a:latin typeface="Arial"/>
                <a:ea typeface="Gungsuh"/>
                <a:cs typeface="Gungsuh"/>
              </a:rPr>
              <a:t>完成后慢慢向上返回至起始动作</a:t>
            </a:r>
          </a:p>
          <a:p>
            <a:pPr marL="342900" lvl="0" indent="-342900">
              <a:lnSpc>
                <a:spcPct val="115000"/>
              </a:lnSpc>
              <a:spcAft>
                <a:spcPts val="0"/>
              </a:spcAft>
              <a:buFont typeface="Arial"/>
              <a:buChar char="●"/>
            </a:pPr>
            <a:r>
              <a:rPr lang="zh-TW" altLang="en-US" sz="2400" dirty="0" smtClean="0">
                <a:latin typeface="Arial"/>
                <a:ea typeface="Gungsuh"/>
                <a:cs typeface="Gungsuh"/>
              </a:rPr>
              <a:t>向下拉时呼气</a:t>
            </a:r>
          </a:p>
          <a:p>
            <a:pPr marL="342900" lvl="0" indent="-342900">
              <a:lnSpc>
                <a:spcPct val="115000"/>
              </a:lnSpc>
              <a:spcAft>
                <a:spcPts val="0"/>
              </a:spcAft>
              <a:buFont typeface="Arial"/>
              <a:buChar char="●"/>
            </a:pPr>
            <a:r>
              <a:rPr lang="zh-TW" altLang="en-US" sz="2400" dirty="0" smtClean="0">
                <a:latin typeface="Arial"/>
                <a:ea typeface="Gungsuh"/>
                <a:cs typeface="Gungsuh"/>
              </a:rPr>
              <a:t>向上返回时吸气</a:t>
            </a:r>
          </a:p>
          <a:p>
            <a:pPr marL="342900" lvl="0" indent="-342900">
              <a:lnSpc>
                <a:spcPct val="115000"/>
              </a:lnSpc>
              <a:spcAft>
                <a:spcPts val="0"/>
              </a:spcAft>
              <a:buFont typeface="Arial"/>
              <a:buChar char="●"/>
            </a:pPr>
            <a:r>
              <a:rPr lang="zh-TW" altLang="en-US" sz="2400" dirty="0" smtClean="0">
                <a:latin typeface="Arial"/>
                <a:ea typeface="Gungsuh"/>
                <a:cs typeface="Gungsuh"/>
              </a:rPr>
              <a:t>重复以上动作</a:t>
            </a:r>
            <a:r>
              <a:rPr lang="en-US" altLang="zh-TW" sz="2400" dirty="0" smtClean="0">
                <a:latin typeface="Arial"/>
                <a:ea typeface="Gungsuh"/>
                <a:cs typeface="Gungsuh"/>
              </a:rPr>
              <a:t>10-15</a:t>
            </a:r>
            <a:r>
              <a:rPr lang="zh-TW" altLang="en-US" sz="2400" dirty="0">
                <a:latin typeface="Arial"/>
                <a:ea typeface="Gungsuh"/>
                <a:cs typeface="Gungsuh"/>
              </a:rPr>
              <a:t>次</a:t>
            </a:r>
          </a:p>
          <a:p>
            <a:pPr marL="0" lvl="0" indent="0" eaLnBrk="0" fontAlgn="base" hangingPunct="0">
              <a:lnSpc>
                <a:spcPct val="100000"/>
              </a:lnSpc>
              <a:spcBef>
                <a:spcPct val="0"/>
              </a:spcBef>
              <a:spcAft>
                <a:spcPct val="0"/>
              </a:spcAft>
              <a:buClrTx/>
              <a:buSzTx/>
              <a:buFontTx/>
              <a:buChar char="•"/>
            </a:pPr>
            <a:endParaRPr lang="zh-TW" altLang="zh-HK" sz="1000" dirty="0" smtClean="0">
              <a:solidFill>
                <a:schemeClr val="tx1"/>
              </a:solidFill>
            </a:endParaRPr>
          </a:p>
          <a:p>
            <a:pPr marL="0" lvl="0" indent="0" eaLnBrk="0" fontAlgn="base" hangingPunct="0">
              <a:lnSpc>
                <a:spcPct val="100000"/>
              </a:lnSpc>
              <a:spcBef>
                <a:spcPct val="0"/>
              </a:spcBef>
              <a:spcAft>
                <a:spcPct val="0"/>
              </a:spcAft>
              <a:buClrTx/>
              <a:buSzTx/>
              <a:buNone/>
            </a:pPr>
            <a:endParaRPr lang="zh-TW" altLang="zh-HK" sz="2400" dirty="0">
              <a:solidFill>
                <a:schemeClr val="tx1"/>
              </a:solidFill>
              <a:latin typeface="Arial" panose="020B0604020202020204" pitchFamily="34" charset="0"/>
            </a:endParaRPr>
          </a:p>
          <a:p>
            <a:endParaRPr lang="zh-HK" altLang="en-US" dirty="0"/>
          </a:p>
        </p:txBody>
      </p:sp>
      <p:sp>
        <p:nvSpPr>
          <p:cNvPr id="7" name="Content Placeholder 6"/>
          <p:cNvSpPr>
            <a:spLocks noGrp="1"/>
          </p:cNvSpPr>
          <p:nvPr>
            <p:ph sz="half" idx="2"/>
          </p:nvPr>
        </p:nvSpPr>
        <p:spPr>
          <a:xfrm>
            <a:off x="6823408" y="1844824"/>
            <a:ext cx="4937760" cy="4023360"/>
          </a:xfrm>
        </p:spPr>
        <p:txBody>
          <a:bodyPr>
            <a:normAutofit/>
          </a:bodyPr>
          <a:lstStyle/>
          <a:p>
            <a:pPr lvl="0">
              <a:buFont typeface="Wingdings" panose="05000000000000000000" pitchFamily="2" charset="2"/>
              <a:buChar char="u"/>
            </a:pPr>
            <a:r>
              <a:rPr lang="zh-TW" altLang="en-US" sz="2400" b="1" dirty="0" smtClean="0"/>
              <a:t>注意事项</a:t>
            </a:r>
            <a:endParaRPr lang="en-US" altLang="zh-TW" sz="2400" b="1" dirty="0" smtClean="0"/>
          </a:p>
          <a:p>
            <a:pPr marL="342900" lvl="0" indent="-342900">
              <a:lnSpc>
                <a:spcPct val="115000"/>
              </a:lnSpc>
              <a:spcAft>
                <a:spcPts val="0"/>
              </a:spcAft>
              <a:buFont typeface="Arial" panose="020B0604020202020204" pitchFamily="34" charset="0"/>
              <a:buChar char="●"/>
            </a:pPr>
            <a:r>
              <a:rPr lang="zh-TW" altLang="zh-HK" sz="2400" dirty="0" smtClean="0">
                <a:latin typeface="Arial" panose="020B0604020202020204" pitchFamily="34" charset="0"/>
                <a:ea typeface="Gungsuh"/>
                <a:cs typeface="Gungsuh"/>
              </a:rPr>
              <a:t>确保弹力带系紧于固定物</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smtClean="0">
                <a:latin typeface="Arial" panose="020B0604020202020204" pitchFamily="34" charset="0"/>
                <a:ea typeface="Gungsuh"/>
                <a:cs typeface="Gungsuh"/>
              </a:rPr>
              <a:t>留意身体及固定物之间的距离</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smtClean="0">
                <a:latin typeface="Arial" panose="020B0604020202020204" pitchFamily="34" charset="0"/>
                <a:ea typeface="Gungsuh"/>
                <a:cs typeface="Gungsuh"/>
              </a:rPr>
              <a:t>避免耸肩</a:t>
            </a:r>
            <a:endParaRPr lang="zh-TW" altLang="zh-HK" sz="1600" dirty="0">
              <a:latin typeface="Arial" panose="020B0604020202020204" pitchFamily="34" charset="0"/>
            </a:endParaRPr>
          </a:p>
          <a:p>
            <a:pPr lvl="0">
              <a:buFont typeface="Wingdings" panose="05000000000000000000" pitchFamily="2" charset="2"/>
              <a:buChar char="Ø"/>
            </a:pPr>
            <a:endParaRPr lang="en-US" altLang="zh-TW" sz="2400" dirty="0"/>
          </a:p>
          <a:p>
            <a:pPr>
              <a:buFont typeface="Wingdings" panose="05000000000000000000" pitchFamily="2" charset="2"/>
              <a:buChar char="u"/>
            </a:pPr>
            <a:r>
              <a:rPr lang="zh-TW" altLang="zh-HK" sz="2400" b="1" dirty="0" smtClean="0"/>
              <a:t>相关动作</a:t>
            </a:r>
          </a:p>
          <a:p>
            <a:pPr marL="342900" indent="-342900">
              <a:lnSpc>
                <a:spcPct val="115000"/>
              </a:lnSpc>
              <a:spcAft>
                <a:spcPts val="0"/>
              </a:spcAft>
              <a:buFont typeface="Arial" panose="020B0604020202020204" pitchFamily="34" charset="0"/>
              <a:buChar char="●"/>
            </a:pPr>
            <a:r>
              <a:rPr lang="zh-TW" altLang="zh-HK" sz="2400" dirty="0" smtClean="0">
                <a:latin typeface="Arial" panose="020B0604020202020204" pitchFamily="34" charset="0"/>
                <a:ea typeface="Gungsuh"/>
                <a:cs typeface="Gungsuh"/>
              </a:rPr>
              <a:t>自由式(抱水)、划艇(拉桨)</a:t>
            </a:r>
            <a:endParaRPr lang="en-US" altLang="zh-TW" sz="2400" dirty="0">
              <a:latin typeface="Arial" panose="020B0604020202020204" pitchFamily="34" charset="0"/>
              <a:ea typeface="Gungsuh"/>
              <a:cs typeface="Gungsuh"/>
            </a:endParaRPr>
          </a:p>
        </p:txBody>
      </p:sp>
      <p:sp>
        <p:nvSpPr>
          <p:cNvPr id="4" name="Slide Number Placeholder 3"/>
          <p:cNvSpPr>
            <a:spLocks noGrp="1"/>
          </p:cNvSpPr>
          <p:nvPr>
            <p:ph type="sldNum" sz="quarter" idx="12"/>
          </p:nvPr>
        </p:nvSpPr>
        <p:spPr/>
        <p:txBody>
          <a:bodyPr/>
          <a:lstStyle/>
          <a:p>
            <a:fld id="{6D22F896-40B5-4ADD-8801-0D06FADFA095}" type="slidenum">
              <a:rPr lang="en-US" smtClean="0"/>
              <a:pPr/>
              <a:t>30</a:t>
            </a:fld>
            <a:endParaRPr lang="en-US" dirty="0"/>
          </a:p>
        </p:txBody>
      </p:sp>
      <p:pic>
        <p:nvPicPr>
          <p:cNvPr id="8" name="image152.png"/>
          <p:cNvPicPr/>
          <p:nvPr/>
        </p:nvPicPr>
        <p:blipFill>
          <a:blip r:embed="rId2"/>
          <a:srcRect r="2861"/>
          <a:stretch>
            <a:fillRect/>
          </a:stretch>
        </p:blipFill>
        <p:spPr>
          <a:xfrm>
            <a:off x="4354527" y="4010053"/>
            <a:ext cx="2166345" cy="2814857"/>
          </a:xfrm>
          <a:prstGeom prst="rect">
            <a:avLst/>
          </a:prstGeom>
          <a:ln/>
        </p:spPr>
      </p:pic>
    </p:spTree>
    <p:extLst>
      <p:ext uri="{BB962C8B-B14F-4D97-AF65-F5344CB8AC3E}">
        <p14:creationId xmlns:p14="http://schemas.microsoft.com/office/powerpoint/2010/main" val="16314445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zh-TW" altLang="en-US" b="1" dirty="0" smtClean="0"/>
              <a:t>背阔肌 </a:t>
            </a:r>
            <a:r>
              <a:rPr lang="en-US" altLang="zh-TW" b="1" dirty="0" smtClean="0"/>
              <a:t>– </a:t>
            </a:r>
            <a:r>
              <a:rPr lang="zh-TW" altLang="en-US" b="1" dirty="0" smtClean="0"/>
              <a:t>进阶</a:t>
            </a:r>
            <a:endParaRPr lang="zh-HK" altLang="en-US" b="1" dirty="0"/>
          </a:p>
        </p:txBody>
      </p:sp>
      <p:sp>
        <p:nvSpPr>
          <p:cNvPr id="6" name="Content Placeholder 5"/>
          <p:cNvSpPr>
            <a:spLocks noGrp="1"/>
          </p:cNvSpPr>
          <p:nvPr>
            <p:ph sz="half" idx="1"/>
          </p:nvPr>
        </p:nvSpPr>
        <p:spPr>
          <a:xfrm>
            <a:off x="513857" y="1860491"/>
            <a:ext cx="4937760" cy="4023360"/>
          </a:xfrm>
        </p:spPr>
        <p:txBody>
          <a:bodyPr>
            <a:normAutofit/>
          </a:bodyPr>
          <a:lstStyle/>
          <a:p>
            <a:pPr>
              <a:buFont typeface="Wingdings" panose="05000000000000000000" pitchFamily="2" charset="2"/>
              <a:buChar char="u"/>
            </a:pPr>
            <a:r>
              <a:rPr lang="zh-TW" altLang="zh-HK" sz="2400" b="1" dirty="0" smtClean="0"/>
              <a:t>热身动作</a:t>
            </a:r>
          </a:p>
          <a:p>
            <a:pPr marL="342900" lvl="0" indent="-342900">
              <a:lnSpc>
                <a:spcPct val="115000"/>
              </a:lnSpc>
              <a:spcAft>
                <a:spcPts val="0"/>
              </a:spcAft>
              <a:buFont typeface="Arial" panose="020B0604020202020204" pitchFamily="34" charset="0"/>
              <a:buChar char="●"/>
            </a:pPr>
            <a:r>
              <a:rPr lang="zh-TW" altLang="zh-HK" sz="2400" dirty="0" smtClean="0">
                <a:latin typeface="Arial" panose="020B0604020202020204" pitchFamily="34" charset="0"/>
                <a:ea typeface="Gungsuh"/>
                <a:cs typeface="Gungsuh"/>
              </a:rPr>
              <a:t>右手提起并屈曲手肘</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smtClean="0">
                <a:latin typeface="Arial" panose="020B0604020202020204" pitchFamily="34" charset="0"/>
                <a:ea typeface="Gungsuh"/>
                <a:cs typeface="Gungsuh"/>
              </a:rPr>
              <a:t>右手放在左肩后</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smtClean="0">
                <a:latin typeface="Arial" panose="020B0604020202020204" pitchFamily="34" charset="0"/>
                <a:ea typeface="Gungsuh"/>
                <a:cs typeface="Gungsuh"/>
              </a:rPr>
              <a:t>左手将右手手肘向内拉</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smtClean="0">
                <a:latin typeface="Arial" panose="020B0604020202020204" pitchFamily="34" charset="0"/>
                <a:ea typeface="Gungsuh"/>
                <a:cs typeface="Gungsuh"/>
              </a:rPr>
              <a:t>身体同时向左边弯腰</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smtClean="0">
                <a:latin typeface="Arial" panose="020B0604020202020204" pitchFamily="34" charset="0"/>
                <a:ea typeface="Gungsuh"/>
                <a:cs typeface="Gungsuh"/>
              </a:rPr>
              <a:t>重复以上动作8-10次</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smtClean="0">
                <a:latin typeface="Arial" panose="020B0604020202020204" pitchFamily="34" charset="0"/>
                <a:ea typeface="Gungsuh"/>
                <a:cs typeface="Gungsuh"/>
              </a:rPr>
              <a:t>换边继续</a:t>
            </a:r>
            <a:endParaRPr lang="zh-TW" altLang="zh-HK" sz="1600" dirty="0">
              <a:latin typeface="Arial" panose="020B0604020202020204" pitchFamily="34" charset="0"/>
            </a:endParaRPr>
          </a:p>
          <a:p>
            <a:endParaRPr lang="zh-HK" altLang="en-US" dirty="0"/>
          </a:p>
        </p:txBody>
      </p:sp>
      <p:sp>
        <p:nvSpPr>
          <p:cNvPr id="7" name="Content Placeholder 6"/>
          <p:cNvSpPr>
            <a:spLocks noGrp="1"/>
          </p:cNvSpPr>
          <p:nvPr>
            <p:ph sz="half" idx="2"/>
          </p:nvPr>
        </p:nvSpPr>
        <p:spPr>
          <a:xfrm>
            <a:off x="6465453" y="1860491"/>
            <a:ext cx="4937760" cy="4619233"/>
          </a:xfrm>
        </p:spPr>
        <p:txBody>
          <a:bodyPr>
            <a:normAutofit/>
          </a:bodyPr>
          <a:lstStyle/>
          <a:p>
            <a:pPr lvl="0">
              <a:buFont typeface="Wingdings" panose="05000000000000000000" pitchFamily="2" charset="2"/>
              <a:buChar char="u"/>
            </a:pPr>
            <a:r>
              <a:rPr lang="zh-TW" altLang="en-US" sz="2400" b="1" dirty="0" smtClean="0"/>
              <a:t>起始动作</a:t>
            </a:r>
            <a:endParaRPr lang="en-US" altLang="zh-TW" sz="2400" b="1" dirty="0" smtClean="0"/>
          </a:p>
          <a:p>
            <a:pPr marL="342900" lvl="0" indent="-342900">
              <a:lnSpc>
                <a:spcPct val="115000"/>
              </a:lnSpc>
              <a:spcAft>
                <a:spcPts val="0"/>
              </a:spcAft>
              <a:buFont typeface="Arial" panose="020B0604020202020204" pitchFamily="34" charset="0"/>
              <a:buChar char="●"/>
            </a:pPr>
            <a:r>
              <a:rPr lang="zh-TW" altLang="zh-HK" sz="2400" dirty="0" smtClean="0">
                <a:latin typeface="Arial" panose="020B0604020202020204" pitchFamily="34" charset="0"/>
                <a:ea typeface="Gungsuh"/>
                <a:cs typeface="Gungsuh"/>
              </a:rPr>
              <a:t>双手握弹力带两端并围绕掌心</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smtClean="0">
                <a:latin typeface="Arial" panose="020B0604020202020204" pitchFamily="34" charset="0"/>
                <a:ea typeface="Gungsuh"/>
                <a:cs typeface="Gungsuh"/>
              </a:rPr>
              <a:t>双手举高，手肘微曲</a:t>
            </a:r>
            <a:r>
              <a:rPr lang="zh-TW" altLang="en-US" sz="2400" dirty="0" smtClean="0">
                <a:latin typeface="Arial" panose="020B0604020202020204" pitchFamily="34" charset="0"/>
                <a:ea typeface="Gungsuh"/>
                <a:cs typeface="Gungsuh"/>
              </a:rPr>
              <a:t>。</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smtClean="0">
                <a:latin typeface="Arial" panose="020B0604020202020204" pitchFamily="34" charset="0"/>
                <a:ea typeface="Gungsuh"/>
                <a:cs typeface="Gungsuh"/>
              </a:rPr>
              <a:t>双手掌心向前</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挺胸收腹，肩</a:t>
            </a:r>
            <a:r>
              <a:rPr lang="zh-TW" altLang="zh-HK" sz="2400" dirty="0" smtClean="0">
                <a:latin typeface="Arial" panose="020B0604020202020204" pitchFamily="34" charset="0"/>
                <a:ea typeface="Gungsuh"/>
                <a:cs typeface="Gungsuh"/>
              </a:rPr>
              <a:t>部放松</a:t>
            </a:r>
            <a:r>
              <a:rPr lang="zh-TW" altLang="en-US" sz="2400" dirty="0" smtClean="0">
                <a:latin typeface="Arial" panose="020B0604020202020204" pitchFamily="34" charset="0"/>
                <a:ea typeface="Gungsuh"/>
                <a:cs typeface="Gungsuh"/>
              </a:rPr>
              <a:t>。</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smtClean="0">
                <a:latin typeface="Arial" panose="020B0604020202020204" pitchFamily="34" charset="0"/>
                <a:ea typeface="Gungsuh"/>
                <a:cs typeface="Gungsuh"/>
              </a:rPr>
              <a:t>双脚平肩，眼望前方</a:t>
            </a:r>
            <a:r>
              <a:rPr lang="zh-TW" altLang="en-US" sz="2400" dirty="0" smtClean="0">
                <a:latin typeface="Arial" panose="020B0604020202020204" pitchFamily="34" charset="0"/>
                <a:ea typeface="Gungsuh"/>
                <a:cs typeface="Gungsuh"/>
              </a:rPr>
              <a:t>。</a:t>
            </a:r>
            <a:endParaRPr lang="zh-TW" altLang="zh-HK" sz="1600" dirty="0">
              <a:latin typeface="Arial" panose="020B0604020202020204" pitchFamily="34" charset="0"/>
            </a:endParaRPr>
          </a:p>
          <a:p>
            <a:pPr marL="342900" lvl="0" indent="-342900">
              <a:lnSpc>
                <a:spcPct val="115000"/>
              </a:lnSpc>
              <a:spcAft>
                <a:spcPts val="1000"/>
              </a:spcAft>
              <a:buFont typeface="Arial" panose="020B0604020202020204" pitchFamily="34" charset="0"/>
              <a:buChar char="●"/>
            </a:pPr>
            <a:r>
              <a:rPr lang="zh-TW" altLang="zh-HK" sz="2400" dirty="0" smtClean="0">
                <a:latin typeface="Arial" panose="020B0604020202020204" pitchFamily="34" charset="0"/>
                <a:ea typeface="Gungsuh"/>
                <a:cs typeface="Gungsuh"/>
              </a:rPr>
              <a:t>锁紧手腕</a:t>
            </a:r>
            <a:endParaRPr lang="zh-TW" altLang="zh-HK" sz="1600" dirty="0">
              <a:latin typeface="Arial" panose="020B0604020202020204" pitchFamily="34" charset="0"/>
            </a:endParaRPr>
          </a:p>
          <a:p>
            <a:endParaRPr lang="zh-HK" alt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pPr/>
              <a:t>31</a:t>
            </a:fld>
            <a:endParaRPr lang="en-US" dirty="0"/>
          </a:p>
        </p:txBody>
      </p:sp>
      <p:pic>
        <p:nvPicPr>
          <p:cNvPr id="12" name="image135.png"/>
          <p:cNvPicPr/>
          <p:nvPr/>
        </p:nvPicPr>
        <p:blipFill>
          <a:blip r:embed="rId2"/>
          <a:srcRect t="4550"/>
          <a:stretch>
            <a:fillRect/>
          </a:stretch>
        </p:blipFill>
        <p:spPr>
          <a:xfrm>
            <a:off x="5049785" y="503178"/>
            <a:ext cx="1212470" cy="2928741"/>
          </a:xfrm>
          <a:prstGeom prst="rect">
            <a:avLst/>
          </a:prstGeom>
          <a:ln/>
        </p:spPr>
      </p:pic>
      <p:pic>
        <p:nvPicPr>
          <p:cNvPr id="13" name="image134.png"/>
          <p:cNvPicPr/>
          <p:nvPr/>
        </p:nvPicPr>
        <p:blipFill>
          <a:blip r:embed="rId3"/>
          <a:srcRect/>
          <a:stretch>
            <a:fillRect/>
          </a:stretch>
        </p:blipFill>
        <p:spPr>
          <a:xfrm>
            <a:off x="4487876" y="3745160"/>
            <a:ext cx="1451106" cy="2951204"/>
          </a:xfrm>
          <a:prstGeom prst="rect">
            <a:avLst/>
          </a:prstGeom>
          <a:ln/>
        </p:spPr>
      </p:pic>
      <p:pic>
        <p:nvPicPr>
          <p:cNvPr id="14" name="image41.png"/>
          <p:cNvPicPr/>
          <p:nvPr/>
        </p:nvPicPr>
        <p:blipFill>
          <a:blip r:embed="rId4"/>
          <a:srcRect/>
          <a:stretch>
            <a:fillRect/>
          </a:stretch>
        </p:blipFill>
        <p:spPr>
          <a:xfrm>
            <a:off x="9987544" y="3319964"/>
            <a:ext cx="2093619" cy="3016690"/>
          </a:xfrm>
          <a:prstGeom prst="rect">
            <a:avLst/>
          </a:prstGeom>
          <a:ln/>
        </p:spPr>
      </p:pic>
    </p:spTree>
    <p:extLst>
      <p:ext uri="{BB962C8B-B14F-4D97-AF65-F5344CB8AC3E}">
        <p14:creationId xmlns:p14="http://schemas.microsoft.com/office/powerpoint/2010/main" val="42799256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zh-TW" altLang="en-US" b="1" dirty="0" smtClean="0"/>
              <a:t>背阔肌 </a:t>
            </a:r>
            <a:r>
              <a:rPr lang="en-US" altLang="zh-TW" b="1" dirty="0" smtClean="0"/>
              <a:t>– </a:t>
            </a:r>
            <a:r>
              <a:rPr lang="zh-TW" altLang="en-US" b="1" dirty="0" smtClean="0"/>
              <a:t>进阶</a:t>
            </a:r>
            <a:endParaRPr lang="zh-HK" altLang="en-US" b="1" dirty="0"/>
          </a:p>
        </p:txBody>
      </p:sp>
      <p:sp>
        <p:nvSpPr>
          <p:cNvPr id="6" name="Content Placeholder 5"/>
          <p:cNvSpPr>
            <a:spLocks noGrp="1"/>
          </p:cNvSpPr>
          <p:nvPr>
            <p:ph sz="half" idx="1"/>
          </p:nvPr>
        </p:nvSpPr>
        <p:spPr>
          <a:xfrm>
            <a:off x="619804" y="1844824"/>
            <a:ext cx="4937760" cy="4023360"/>
          </a:xfrm>
        </p:spPr>
        <p:txBody>
          <a:bodyPr>
            <a:normAutofit/>
          </a:bodyPr>
          <a:lstStyle/>
          <a:p>
            <a:pPr>
              <a:buFont typeface="Wingdings" panose="05000000000000000000" pitchFamily="2" charset="2"/>
              <a:buChar char="u"/>
            </a:pPr>
            <a:r>
              <a:rPr lang="zh-TW" altLang="zh-HK" sz="2400" b="1" dirty="0" smtClean="0"/>
              <a:t>动作过程</a:t>
            </a:r>
          </a:p>
          <a:p>
            <a:pPr marL="342900" lvl="0" indent="-342900">
              <a:lnSpc>
                <a:spcPct val="115000"/>
              </a:lnSpc>
              <a:spcAft>
                <a:spcPts val="0"/>
              </a:spcAft>
              <a:buFont typeface="Arial"/>
              <a:buChar char="●"/>
            </a:pPr>
            <a:r>
              <a:rPr lang="zh-TW" altLang="en-US" sz="2400" dirty="0" smtClean="0">
                <a:latin typeface="Arial"/>
                <a:ea typeface="Gungsuh"/>
                <a:cs typeface="Gungsuh"/>
              </a:rPr>
              <a:t>左手握弹力带并固定位置</a:t>
            </a:r>
          </a:p>
          <a:p>
            <a:pPr marL="342900" lvl="0" indent="-342900">
              <a:lnSpc>
                <a:spcPct val="115000"/>
              </a:lnSpc>
              <a:spcAft>
                <a:spcPts val="0"/>
              </a:spcAft>
              <a:buFont typeface="Arial"/>
              <a:buChar char="●"/>
            </a:pPr>
            <a:r>
              <a:rPr lang="zh-TW" altLang="en-US" sz="2400" dirty="0" smtClean="0">
                <a:latin typeface="Arial"/>
                <a:ea typeface="Gungsuh"/>
                <a:cs typeface="Gungsuh"/>
              </a:rPr>
              <a:t>肩</a:t>
            </a:r>
            <a:r>
              <a:rPr lang="zh-TW" altLang="en-US" sz="2400" dirty="0">
                <a:latin typeface="Arial"/>
                <a:ea typeface="Gungsuh"/>
                <a:cs typeface="Gungsuh"/>
              </a:rPr>
              <a:t>部下沉</a:t>
            </a:r>
          </a:p>
          <a:p>
            <a:pPr marL="342900" lvl="0" indent="-342900">
              <a:lnSpc>
                <a:spcPct val="115000"/>
              </a:lnSpc>
              <a:spcAft>
                <a:spcPts val="0"/>
              </a:spcAft>
              <a:buFont typeface="Arial"/>
              <a:buChar char="●"/>
            </a:pPr>
            <a:r>
              <a:rPr lang="zh-TW" altLang="en-US" sz="2400" dirty="0" smtClean="0">
                <a:latin typeface="Arial"/>
                <a:ea typeface="Gungsuh"/>
                <a:cs typeface="Gungsuh"/>
              </a:rPr>
              <a:t>右手</a:t>
            </a:r>
            <a:r>
              <a:rPr lang="zh-TW" altLang="en-US" sz="2400" dirty="0">
                <a:latin typeface="Arial"/>
                <a:ea typeface="Gungsuh"/>
                <a:cs typeface="Gungsuh"/>
              </a:rPr>
              <a:t>屈曲向下拉</a:t>
            </a:r>
          </a:p>
          <a:p>
            <a:pPr marL="342900" lvl="0" indent="-342900">
              <a:lnSpc>
                <a:spcPct val="115000"/>
              </a:lnSpc>
              <a:spcAft>
                <a:spcPts val="0"/>
              </a:spcAft>
              <a:buFont typeface="Arial"/>
              <a:buChar char="●"/>
            </a:pPr>
            <a:r>
              <a:rPr lang="zh-TW" altLang="en-US" sz="2400" dirty="0" smtClean="0">
                <a:latin typeface="Arial"/>
                <a:ea typeface="Gungsuh"/>
                <a:cs typeface="Gungsuh"/>
              </a:rPr>
              <a:t>向下拉时呼气</a:t>
            </a:r>
          </a:p>
          <a:p>
            <a:pPr marL="342900" lvl="0" indent="-342900">
              <a:lnSpc>
                <a:spcPct val="115000"/>
              </a:lnSpc>
              <a:spcAft>
                <a:spcPts val="0"/>
              </a:spcAft>
              <a:buFont typeface="Arial"/>
              <a:buChar char="●"/>
            </a:pPr>
            <a:r>
              <a:rPr lang="zh-TW" altLang="en-US" sz="2400" dirty="0" smtClean="0">
                <a:latin typeface="Arial"/>
                <a:ea typeface="Gungsuh"/>
                <a:cs typeface="Gungsuh"/>
              </a:rPr>
              <a:t>向上返回时吸气</a:t>
            </a:r>
          </a:p>
          <a:p>
            <a:pPr marL="342900" lvl="0" indent="-342900">
              <a:lnSpc>
                <a:spcPct val="115000"/>
              </a:lnSpc>
              <a:spcAft>
                <a:spcPts val="0"/>
              </a:spcAft>
              <a:buFont typeface="Arial"/>
              <a:buChar char="●"/>
            </a:pPr>
            <a:r>
              <a:rPr lang="zh-TW" altLang="en-US" sz="2400" dirty="0" smtClean="0">
                <a:latin typeface="Arial"/>
                <a:ea typeface="Gungsuh"/>
                <a:cs typeface="Gungsuh"/>
              </a:rPr>
              <a:t>重复以上动作</a:t>
            </a:r>
            <a:r>
              <a:rPr lang="en-US" altLang="zh-TW" sz="2400" dirty="0" smtClean="0">
                <a:latin typeface="Arial"/>
                <a:ea typeface="Gungsuh"/>
                <a:cs typeface="Gungsuh"/>
              </a:rPr>
              <a:t>10-15</a:t>
            </a:r>
            <a:r>
              <a:rPr lang="zh-TW" altLang="en-US" sz="2400" dirty="0">
                <a:latin typeface="Arial"/>
                <a:ea typeface="Gungsuh"/>
                <a:cs typeface="Gungsuh"/>
              </a:rPr>
              <a:t>次</a:t>
            </a:r>
          </a:p>
          <a:p>
            <a:pPr marL="0" lvl="0" indent="0" eaLnBrk="0" fontAlgn="base" hangingPunct="0">
              <a:lnSpc>
                <a:spcPct val="100000"/>
              </a:lnSpc>
              <a:spcBef>
                <a:spcPct val="0"/>
              </a:spcBef>
              <a:spcAft>
                <a:spcPct val="0"/>
              </a:spcAft>
              <a:buClrTx/>
              <a:buSzTx/>
              <a:buFontTx/>
              <a:buChar char="•"/>
            </a:pPr>
            <a:endParaRPr lang="zh-TW" altLang="zh-HK" sz="1000" dirty="0" smtClean="0">
              <a:solidFill>
                <a:schemeClr val="tx1"/>
              </a:solidFill>
            </a:endParaRPr>
          </a:p>
          <a:p>
            <a:pPr marL="0" lvl="0" indent="0" eaLnBrk="0" fontAlgn="base" hangingPunct="0">
              <a:lnSpc>
                <a:spcPct val="100000"/>
              </a:lnSpc>
              <a:spcBef>
                <a:spcPct val="0"/>
              </a:spcBef>
              <a:spcAft>
                <a:spcPct val="0"/>
              </a:spcAft>
              <a:buClrTx/>
              <a:buSzTx/>
              <a:buNone/>
            </a:pPr>
            <a:endParaRPr lang="zh-TW" altLang="zh-HK" sz="2400" dirty="0">
              <a:solidFill>
                <a:schemeClr val="tx1"/>
              </a:solidFill>
              <a:latin typeface="Arial" panose="020B0604020202020204" pitchFamily="34" charset="0"/>
            </a:endParaRPr>
          </a:p>
          <a:p>
            <a:endParaRPr lang="zh-HK" altLang="en-US" dirty="0"/>
          </a:p>
        </p:txBody>
      </p:sp>
      <p:sp>
        <p:nvSpPr>
          <p:cNvPr id="7" name="Content Placeholder 6"/>
          <p:cNvSpPr>
            <a:spLocks noGrp="1"/>
          </p:cNvSpPr>
          <p:nvPr>
            <p:ph sz="half" idx="2"/>
          </p:nvPr>
        </p:nvSpPr>
        <p:spPr>
          <a:xfrm>
            <a:off x="6823408" y="1844824"/>
            <a:ext cx="4937760" cy="4023360"/>
          </a:xfrm>
        </p:spPr>
        <p:txBody>
          <a:bodyPr>
            <a:normAutofit/>
          </a:bodyPr>
          <a:lstStyle/>
          <a:p>
            <a:pPr lvl="0">
              <a:buFont typeface="Wingdings" panose="05000000000000000000" pitchFamily="2" charset="2"/>
              <a:buChar char="u"/>
            </a:pPr>
            <a:r>
              <a:rPr lang="zh-TW" altLang="en-US" sz="2400" b="1" dirty="0" smtClean="0"/>
              <a:t>注意事项</a:t>
            </a:r>
            <a:endParaRPr lang="en-US" altLang="zh-TW" sz="2400" b="1" dirty="0" smtClean="0"/>
          </a:p>
          <a:p>
            <a:pPr marL="342900" lvl="0" indent="-342900">
              <a:lnSpc>
                <a:spcPct val="115000"/>
              </a:lnSpc>
              <a:spcAft>
                <a:spcPts val="0"/>
              </a:spcAft>
              <a:buFont typeface="Arial" panose="020B0604020202020204" pitchFamily="34" charset="0"/>
              <a:buChar char="●"/>
            </a:pPr>
            <a:r>
              <a:rPr lang="zh-TW" altLang="en-US" sz="2400" dirty="0" smtClean="0">
                <a:latin typeface="Arial" panose="020B0604020202020204" pitchFamily="34" charset="0"/>
                <a:ea typeface="Gungsuh"/>
                <a:cs typeface="Gungsuh"/>
              </a:rPr>
              <a:t>左手用力握紧弹力带，保持稳定。</a:t>
            </a:r>
            <a:endParaRPr lang="en-US" altLang="zh-TW" sz="2400" dirty="0" smtClean="0">
              <a:latin typeface="Arial" panose="020B0604020202020204" pitchFamily="34" charset="0"/>
              <a:ea typeface="Gungsuh"/>
              <a:cs typeface="Gungsuh"/>
            </a:endParaRPr>
          </a:p>
          <a:p>
            <a:pPr marL="0" lvl="0" indent="0">
              <a:lnSpc>
                <a:spcPct val="115000"/>
              </a:lnSpc>
              <a:spcAft>
                <a:spcPts val="0"/>
              </a:spcAft>
              <a:buNone/>
            </a:pPr>
            <a:endParaRPr lang="en-US" altLang="zh-TW" sz="2400" dirty="0"/>
          </a:p>
          <a:p>
            <a:pPr>
              <a:buFont typeface="Wingdings" panose="05000000000000000000" pitchFamily="2" charset="2"/>
              <a:buChar char="u"/>
            </a:pPr>
            <a:r>
              <a:rPr lang="zh-TW" altLang="zh-HK" sz="2400" b="1" dirty="0" smtClean="0"/>
              <a:t>相关动作</a:t>
            </a:r>
          </a:p>
          <a:p>
            <a:pPr marL="342900" indent="-342900">
              <a:lnSpc>
                <a:spcPct val="115000"/>
              </a:lnSpc>
              <a:spcAft>
                <a:spcPts val="0"/>
              </a:spcAft>
              <a:buFont typeface="Arial" panose="020B0604020202020204" pitchFamily="34" charset="0"/>
              <a:buChar char="●"/>
            </a:pPr>
            <a:r>
              <a:rPr lang="zh-TW" altLang="zh-HK" sz="2400" dirty="0" smtClean="0">
                <a:latin typeface="Arial" panose="020B0604020202020204" pitchFamily="34" charset="0"/>
                <a:ea typeface="Gungsuh"/>
                <a:cs typeface="Gungsuh"/>
              </a:rPr>
              <a:t>自由式(抱水)、划艇(拉桨)</a:t>
            </a:r>
            <a:endParaRPr lang="en-US" altLang="zh-TW" sz="2400" dirty="0">
              <a:latin typeface="Arial" panose="020B0604020202020204" pitchFamily="34" charset="0"/>
              <a:ea typeface="Gungsuh"/>
              <a:cs typeface="Gungsuh"/>
            </a:endParaRPr>
          </a:p>
        </p:txBody>
      </p:sp>
      <p:sp>
        <p:nvSpPr>
          <p:cNvPr id="4" name="Slide Number Placeholder 3"/>
          <p:cNvSpPr>
            <a:spLocks noGrp="1"/>
          </p:cNvSpPr>
          <p:nvPr>
            <p:ph type="sldNum" sz="quarter" idx="12"/>
          </p:nvPr>
        </p:nvSpPr>
        <p:spPr/>
        <p:txBody>
          <a:bodyPr/>
          <a:lstStyle/>
          <a:p>
            <a:fld id="{6D22F896-40B5-4ADD-8801-0D06FADFA095}" type="slidenum">
              <a:rPr lang="en-US" smtClean="0"/>
              <a:pPr/>
              <a:t>32</a:t>
            </a:fld>
            <a:endParaRPr lang="en-US" dirty="0"/>
          </a:p>
        </p:txBody>
      </p:sp>
      <p:pic>
        <p:nvPicPr>
          <p:cNvPr id="2" name="Picture 1"/>
          <p:cNvPicPr>
            <a:picLocks noChangeAspect="1"/>
          </p:cNvPicPr>
          <p:nvPr/>
        </p:nvPicPr>
        <p:blipFill>
          <a:blip r:embed="rId2"/>
          <a:stretch>
            <a:fillRect/>
          </a:stretch>
        </p:blipFill>
        <p:spPr>
          <a:xfrm>
            <a:off x="4165705" y="2916561"/>
            <a:ext cx="2336696" cy="3543224"/>
          </a:xfrm>
          <a:prstGeom prst="rect">
            <a:avLst/>
          </a:prstGeom>
        </p:spPr>
      </p:pic>
    </p:spTree>
    <p:extLst>
      <p:ext uri="{BB962C8B-B14F-4D97-AF65-F5344CB8AC3E}">
        <p14:creationId xmlns:p14="http://schemas.microsoft.com/office/powerpoint/2010/main" val="3870014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edb.gov.hk/attachment/tc/curriculum-development/4-key-tasks/moral-civic/mpd2019/I%20can.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571997" y="1608962"/>
            <a:ext cx="3095685" cy="3435632"/>
          </a:xfrm>
          <a:prstGeom prst="rect">
            <a:avLst/>
          </a:prstGeom>
          <a:noFill/>
          <a:extLst>
            <a:ext uri="{909E8E84-426E-40DD-AFC4-6F175D3DCCD1}">
              <a14:hiddenFill xmlns:a14="http://schemas.microsoft.com/office/drawing/2010/main">
                <a:solidFill>
                  <a:srgbClr val="FFFFFF"/>
                </a:solidFill>
              </a14:hiddenFill>
            </a:ext>
          </a:extLst>
        </p:spPr>
      </p:pic>
      <p:sp>
        <p:nvSpPr>
          <p:cNvPr id="3" name="投影片編號版面配置區 2"/>
          <p:cNvSpPr>
            <a:spLocks noGrp="1"/>
          </p:cNvSpPr>
          <p:nvPr>
            <p:ph type="sldNum" sz="quarter" idx="12"/>
          </p:nvPr>
        </p:nvSpPr>
        <p:spPr/>
        <p:txBody>
          <a:bodyPr/>
          <a:lstStyle/>
          <a:p>
            <a:fld id="{6D22F896-40B5-4ADD-8801-0D06FADFA095}" type="slidenum">
              <a:rPr lang="en-US" smtClean="0"/>
              <a:t>33</a:t>
            </a:fld>
            <a:endParaRPr lang="en-US" dirty="0"/>
          </a:p>
        </p:txBody>
      </p:sp>
    </p:spTree>
    <p:extLst>
      <p:ext uri="{BB962C8B-B14F-4D97-AF65-F5344CB8AC3E}">
        <p14:creationId xmlns:p14="http://schemas.microsoft.com/office/powerpoint/2010/main" val="28746163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b="1" dirty="0" smtClean="0"/>
              <a:t>弹力带的选择</a:t>
            </a:r>
            <a:endParaRPr lang="zh-HK" altLang="en-US" b="1" dirty="0"/>
          </a:p>
        </p:txBody>
      </p:sp>
      <p:sp>
        <p:nvSpPr>
          <p:cNvPr id="3" name="Content Placeholder 2"/>
          <p:cNvSpPr>
            <a:spLocks noGrp="1"/>
          </p:cNvSpPr>
          <p:nvPr>
            <p:ph idx="1"/>
          </p:nvPr>
        </p:nvSpPr>
        <p:spPr/>
        <p:txBody>
          <a:bodyPr>
            <a:normAutofit/>
          </a:bodyPr>
          <a:lstStyle/>
          <a:p>
            <a:pPr>
              <a:buFont typeface="Wingdings" panose="05000000000000000000" pitchFamily="2" charset="2"/>
              <a:buChar char="Ø"/>
            </a:pPr>
            <a:r>
              <a:rPr lang="en-US" altLang="zh-TW" sz="2400" dirty="0" smtClean="0"/>
              <a:t>	</a:t>
            </a:r>
            <a:r>
              <a:rPr lang="zh-TW" altLang="en-US" sz="2400" dirty="0" smtClean="0"/>
              <a:t>弹力带会以颜色区分不同的阻力，建议购买前先了解弹力带的阻力；</a:t>
            </a:r>
            <a:endParaRPr lang="en-US" altLang="zh-TW" sz="2400" dirty="0" smtClean="0"/>
          </a:p>
          <a:p>
            <a:pPr>
              <a:buFont typeface="Wingdings" panose="05000000000000000000" pitchFamily="2" charset="2"/>
              <a:buChar char="Ø"/>
            </a:pPr>
            <a:r>
              <a:rPr lang="en-US" altLang="zh-TW" sz="2400" dirty="0"/>
              <a:t>	</a:t>
            </a:r>
            <a:r>
              <a:rPr lang="zh-TW" altLang="en-US" sz="2400" dirty="0" smtClean="0"/>
              <a:t>其次应选取轻、中、强三种不同程度阻力的弹力带，以配合不同训练</a:t>
            </a:r>
            <a:r>
              <a:rPr lang="en-US" altLang="zh-TW" sz="2400" dirty="0" smtClean="0"/>
              <a:t>	</a:t>
            </a:r>
            <a:r>
              <a:rPr lang="zh-TW" altLang="en-US" sz="2400" dirty="0" smtClean="0"/>
              <a:t>的</a:t>
            </a:r>
            <a:r>
              <a:rPr lang="zh-TW" altLang="en-US" sz="2400" dirty="0"/>
              <a:t>需要</a:t>
            </a:r>
            <a:r>
              <a:rPr lang="zh-TW" altLang="en-US" sz="2400" dirty="0" smtClean="0"/>
              <a:t>。</a:t>
            </a:r>
            <a:endParaRPr lang="en-US" altLang="zh-TW" sz="2400" dirty="0" smtClean="0"/>
          </a:p>
          <a:p>
            <a:pPr>
              <a:buFont typeface="Wingdings" panose="05000000000000000000" pitchFamily="2" charset="2"/>
              <a:buChar char="Ø"/>
            </a:pPr>
            <a:r>
              <a:rPr lang="en-US" altLang="zh-TW" sz="2400" dirty="0"/>
              <a:t>	</a:t>
            </a:r>
            <a:r>
              <a:rPr lang="zh-TW" altLang="en-US" sz="2400" dirty="0" smtClean="0"/>
              <a:t>一般而言，训练大肌肉需要阻力较大的弹力带，让肌肉得以足够的刺</a:t>
            </a:r>
            <a:r>
              <a:rPr lang="en-US" altLang="zh-TW" sz="2400" dirty="0" smtClean="0"/>
              <a:t>	</a:t>
            </a:r>
            <a:r>
              <a:rPr lang="zh-TW" altLang="en-US" sz="2400" dirty="0" smtClean="0"/>
              <a:t>激；</a:t>
            </a:r>
            <a:endParaRPr lang="en-US" altLang="zh-TW" sz="2400" dirty="0" smtClean="0"/>
          </a:p>
          <a:p>
            <a:pPr>
              <a:buFont typeface="Wingdings" panose="05000000000000000000" pitchFamily="2" charset="2"/>
              <a:buChar char="Ø"/>
            </a:pPr>
            <a:r>
              <a:rPr lang="en-US" altLang="zh-TW" sz="2400" dirty="0"/>
              <a:t>	</a:t>
            </a:r>
            <a:r>
              <a:rPr lang="zh-TW" altLang="en-US" sz="2400" dirty="0" smtClean="0"/>
              <a:t>相反，训练小肌肉则使用阻力较少的弹力带，以减少受伤。</a:t>
            </a:r>
            <a:endParaRPr lang="zh-HK" altLang="en-US" sz="2400" dirty="0"/>
          </a:p>
        </p:txBody>
      </p:sp>
      <p:sp>
        <p:nvSpPr>
          <p:cNvPr id="4" name="Slide Number Placeholder 3"/>
          <p:cNvSpPr>
            <a:spLocks noGrp="1"/>
          </p:cNvSpPr>
          <p:nvPr>
            <p:ph type="sldNum" sz="quarter" idx="12"/>
          </p:nvPr>
        </p:nvSpPr>
        <p:spPr/>
        <p:txBody>
          <a:bodyPr/>
          <a:lstStyle/>
          <a:p>
            <a:fld id="{6D22F896-40B5-4ADD-8801-0D06FADFA095}" type="slidenum">
              <a:rPr lang="en-US" smtClean="0"/>
              <a:pPr/>
              <a:t>4</a:t>
            </a:fld>
            <a:endParaRPr lang="en-US" dirty="0"/>
          </a:p>
        </p:txBody>
      </p:sp>
    </p:spTree>
    <p:extLst>
      <p:ext uri="{BB962C8B-B14F-4D97-AF65-F5344CB8AC3E}">
        <p14:creationId xmlns:p14="http://schemas.microsoft.com/office/powerpoint/2010/main" val="29554272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b="1" dirty="0" smtClean="0"/>
              <a:t>使用弹力带</a:t>
            </a:r>
            <a:r>
              <a:rPr lang="zh-HK" altLang="en-US" b="1" dirty="0" smtClean="0"/>
              <a:t>安全守</a:t>
            </a:r>
            <a:r>
              <a:rPr lang="zh-TW" altLang="en-US" b="1" dirty="0" smtClean="0"/>
              <a:t>则</a:t>
            </a:r>
            <a:endParaRPr lang="zh-HK" altLang="en-US" b="1" dirty="0"/>
          </a:p>
        </p:txBody>
      </p:sp>
      <p:sp>
        <p:nvSpPr>
          <p:cNvPr id="3" name="Content Placeholder 2"/>
          <p:cNvSpPr>
            <a:spLocks noGrp="1"/>
          </p:cNvSpPr>
          <p:nvPr>
            <p:ph idx="1"/>
          </p:nvPr>
        </p:nvSpPr>
        <p:spPr>
          <a:xfrm>
            <a:off x="1097280" y="1845733"/>
            <a:ext cx="10058400" cy="4536593"/>
          </a:xfrm>
        </p:spPr>
        <p:txBody>
          <a:bodyPr/>
          <a:lstStyle/>
          <a:p>
            <a:r>
              <a:rPr lang="zh-TW" altLang="en-US" sz="2400" dirty="0" smtClean="0"/>
              <a:t>使用弹力带前，请先阅读以下要点，以避免受伤。</a:t>
            </a:r>
            <a:endParaRPr lang="en-US" altLang="zh-TW" sz="2400" dirty="0" smtClean="0"/>
          </a:p>
          <a:p>
            <a:r>
              <a:rPr lang="en-US" altLang="zh-TW" sz="2400" b="1" dirty="0">
                <a:solidFill>
                  <a:srgbClr val="FF0000"/>
                </a:solidFill>
              </a:rPr>
              <a:t>1.	</a:t>
            </a:r>
            <a:r>
              <a:rPr lang="zh-TW" altLang="en-US" sz="2400" b="1" dirty="0" smtClean="0">
                <a:solidFill>
                  <a:srgbClr val="FF0000"/>
                </a:solidFill>
              </a:rPr>
              <a:t>检查弹力带的状态</a:t>
            </a:r>
          </a:p>
          <a:p>
            <a:r>
              <a:rPr lang="zh-TW" altLang="en-US" sz="2400" dirty="0" smtClean="0"/>
              <a:t>使用弹力带前，请先检查一下弹力带有否出现裂痕、变形、切口或脱色等情况出现。</a:t>
            </a:r>
            <a:endParaRPr lang="en-US" altLang="zh-TW" sz="2400" dirty="0" smtClean="0"/>
          </a:p>
          <a:p>
            <a:r>
              <a:rPr lang="zh-TW" altLang="en-US" sz="2400" dirty="0" smtClean="0"/>
              <a:t>如有发现，应立即暂停使用，切勿尝试修理损坏的弹力带，应更换一条没有捐坏的弹力带，以确保安全。</a:t>
            </a:r>
          </a:p>
          <a:p>
            <a:r>
              <a:rPr lang="en-US" altLang="zh-TW" sz="2400" b="1" dirty="0" smtClean="0">
                <a:solidFill>
                  <a:srgbClr val="FF0000"/>
                </a:solidFill>
              </a:rPr>
              <a:t>2</a:t>
            </a:r>
            <a:r>
              <a:rPr lang="en-US" altLang="zh-TW" sz="2400" b="1" dirty="0">
                <a:solidFill>
                  <a:srgbClr val="FF0000"/>
                </a:solidFill>
              </a:rPr>
              <a:t>.	</a:t>
            </a:r>
            <a:r>
              <a:rPr lang="zh-TW" altLang="en-US" sz="2400" b="1" dirty="0" smtClean="0">
                <a:solidFill>
                  <a:srgbClr val="FF0000"/>
                </a:solidFill>
              </a:rPr>
              <a:t>使用前，应移除身上任何的配件</a:t>
            </a:r>
          </a:p>
          <a:p>
            <a:r>
              <a:rPr lang="zh-TW" altLang="en-US" sz="2400" dirty="0" smtClean="0"/>
              <a:t>在使用弹力带进行训练前，请取下戒指、手表、手链、珠宝或其他配件。此外，请注意地板上、鞋子、指甲或其他任何可能刺穿产品的物品，以免弹力带因而损坏，并导致在使用时发生意外。</a:t>
            </a:r>
          </a:p>
          <a:p>
            <a:endParaRPr lang="en-US" altLang="zh-HK" dirty="0"/>
          </a:p>
          <a:p>
            <a:endParaRPr lang="zh-HK" alt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pPr/>
              <a:t>5</a:t>
            </a:fld>
            <a:endParaRPr lang="en-US" dirty="0"/>
          </a:p>
        </p:txBody>
      </p:sp>
    </p:spTree>
    <p:extLst>
      <p:ext uri="{BB962C8B-B14F-4D97-AF65-F5344CB8AC3E}">
        <p14:creationId xmlns:p14="http://schemas.microsoft.com/office/powerpoint/2010/main" val="15824345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b="1" dirty="0" smtClean="0"/>
              <a:t>使用弹力带</a:t>
            </a:r>
            <a:r>
              <a:rPr lang="zh-HK" altLang="en-US" b="1" dirty="0" smtClean="0"/>
              <a:t>安全守</a:t>
            </a:r>
            <a:r>
              <a:rPr lang="zh-TW" altLang="en-US" b="1" dirty="0" smtClean="0"/>
              <a:t>则</a:t>
            </a:r>
            <a:endParaRPr lang="zh-HK" altLang="en-US" b="1" dirty="0"/>
          </a:p>
        </p:txBody>
      </p:sp>
      <p:sp>
        <p:nvSpPr>
          <p:cNvPr id="3" name="Content Placeholder 2"/>
          <p:cNvSpPr>
            <a:spLocks noGrp="1"/>
          </p:cNvSpPr>
          <p:nvPr>
            <p:ph idx="1"/>
          </p:nvPr>
        </p:nvSpPr>
        <p:spPr/>
        <p:txBody>
          <a:bodyPr>
            <a:normAutofit/>
          </a:bodyPr>
          <a:lstStyle/>
          <a:p>
            <a:r>
              <a:rPr lang="zh-TW" altLang="en-US" sz="2400" dirty="0" smtClean="0"/>
              <a:t>使用弹力带前，请先阅读以下要点，以避免受伤。</a:t>
            </a:r>
            <a:endParaRPr lang="en-US" altLang="zh-TW" sz="2400" dirty="0" smtClean="0"/>
          </a:p>
          <a:p>
            <a:r>
              <a:rPr lang="en-US" altLang="zh-TW" sz="2400" dirty="0"/>
              <a:t>3.	</a:t>
            </a:r>
            <a:r>
              <a:rPr lang="zh-TW" altLang="en-US" sz="2400" b="1" dirty="0" smtClean="0">
                <a:solidFill>
                  <a:srgbClr val="FF0000"/>
                </a:solidFill>
              </a:rPr>
              <a:t>掌握使用弹力带的正确的动作</a:t>
            </a:r>
          </a:p>
          <a:p>
            <a:r>
              <a:rPr lang="zh-TW" altLang="en-US" sz="2400" dirty="0" smtClean="0"/>
              <a:t>在使用弹力带进行训练前，应先了解清楚训练动作的正确姿势，避免因不正确的姿势而造成不必要的伤害，从而导致肌肉的受伤的情况。</a:t>
            </a:r>
            <a:endParaRPr lang="zh-TW" altLang="en-US" sz="2400" dirty="0"/>
          </a:p>
          <a:p>
            <a:r>
              <a:rPr lang="en-US" altLang="zh-TW" sz="2400" dirty="0"/>
              <a:t>4.	</a:t>
            </a:r>
            <a:r>
              <a:rPr lang="zh-TW" altLang="en-US" sz="2400" b="1" dirty="0" smtClean="0">
                <a:solidFill>
                  <a:srgbClr val="FF0000"/>
                </a:solidFill>
              </a:rPr>
              <a:t>在训练前</a:t>
            </a:r>
            <a:r>
              <a:rPr lang="en-US" altLang="zh-TW" sz="2400" b="1" dirty="0" smtClean="0">
                <a:solidFill>
                  <a:srgbClr val="FF0000"/>
                </a:solidFill>
              </a:rPr>
              <a:t>/</a:t>
            </a:r>
            <a:r>
              <a:rPr lang="zh-TW" altLang="en-US" sz="2400" b="1" dirty="0" smtClean="0">
                <a:solidFill>
                  <a:srgbClr val="FF0000"/>
                </a:solidFill>
              </a:rPr>
              <a:t>后应有充足的热身</a:t>
            </a:r>
            <a:r>
              <a:rPr lang="en-US" altLang="zh-TW" sz="2400" b="1" dirty="0" smtClean="0">
                <a:solidFill>
                  <a:srgbClr val="FF0000"/>
                </a:solidFill>
              </a:rPr>
              <a:t>/</a:t>
            </a:r>
            <a:r>
              <a:rPr lang="zh-TW" altLang="en-US" sz="2400" b="1" dirty="0" smtClean="0">
                <a:solidFill>
                  <a:srgbClr val="FF0000"/>
                </a:solidFill>
              </a:rPr>
              <a:t>冷却运动</a:t>
            </a:r>
          </a:p>
          <a:p>
            <a:r>
              <a:rPr lang="zh-TW" altLang="en-US" sz="2400" dirty="0" smtClean="0"/>
              <a:t>在进行任何体育运动前，应先完成充足的热身运动，以提升肌肉的温度，让肌肉进入准备运动的状态，减低受伤的机会。</a:t>
            </a:r>
            <a:endParaRPr lang="en-US" altLang="zh-TW" sz="2400" dirty="0" smtClean="0"/>
          </a:p>
          <a:p>
            <a:r>
              <a:rPr lang="zh-TW" altLang="en-US" sz="2400" dirty="0" smtClean="0"/>
              <a:t>而训练后的冷却运动则能够有效预防或减轻锻练后对肌肉所带来的酸痛，以及能够让心率逐渐降至正常水平。</a:t>
            </a:r>
          </a:p>
          <a:p>
            <a:endParaRPr lang="en-US" altLang="zh-HK" dirty="0"/>
          </a:p>
          <a:p>
            <a:endParaRPr lang="zh-HK" alt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pPr/>
              <a:t>6</a:t>
            </a:fld>
            <a:endParaRPr lang="en-US" dirty="0"/>
          </a:p>
        </p:txBody>
      </p:sp>
    </p:spTree>
    <p:extLst>
      <p:ext uri="{BB962C8B-B14F-4D97-AF65-F5344CB8AC3E}">
        <p14:creationId xmlns:p14="http://schemas.microsoft.com/office/powerpoint/2010/main" val="11228574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b="1" dirty="0" smtClean="0"/>
              <a:t>使用弹力带</a:t>
            </a:r>
            <a:r>
              <a:rPr lang="zh-HK" altLang="en-US" b="1" dirty="0" smtClean="0"/>
              <a:t>安全守</a:t>
            </a:r>
            <a:r>
              <a:rPr lang="zh-TW" altLang="en-US" b="1" dirty="0" smtClean="0"/>
              <a:t>则</a:t>
            </a:r>
            <a:endParaRPr lang="zh-HK" altLang="en-US" b="1" dirty="0"/>
          </a:p>
        </p:txBody>
      </p:sp>
      <p:sp>
        <p:nvSpPr>
          <p:cNvPr id="3" name="Content Placeholder 2"/>
          <p:cNvSpPr>
            <a:spLocks noGrp="1"/>
          </p:cNvSpPr>
          <p:nvPr>
            <p:ph idx="1"/>
          </p:nvPr>
        </p:nvSpPr>
        <p:spPr>
          <a:xfrm>
            <a:off x="1097280" y="1845734"/>
            <a:ext cx="10058400" cy="4804448"/>
          </a:xfrm>
        </p:spPr>
        <p:txBody>
          <a:bodyPr>
            <a:normAutofit fontScale="92500" lnSpcReduction="10000"/>
          </a:bodyPr>
          <a:lstStyle/>
          <a:p>
            <a:r>
              <a:rPr lang="zh-TW" altLang="en-US" sz="2400" dirty="0" smtClean="0"/>
              <a:t>使用弹力带前，请先阅读以下要点，以避免受伤。</a:t>
            </a:r>
            <a:endParaRPr lang="en-US" altLang="zh-TW" sz="2400" dirty="0" smtClean="0"/>
          </a:p>
          <a:p>
            <a:r>
              <a:rPr lang="en-US" altLang="zh-TW" sz="2400" b="1" dirty="0">
                <a:solidFill>
                  <a:srgbClr val="FF0000"/>
                </a:solidFill>
              </a:rPr>
              <a:t>5.	</a:t>
            </a:r>
            <a:r>
              <a:rPr lang="zh-TW" altLang="en-US" sz="2400" b="1" dirty="0" smtClean="0">
                <a:solidFill>
                  <a:srgbClr val="FF0000"/>
                </a:solidFill>
              </a:rPr>
              <a:t>注意训练时的空间及环境</a:t>
            </a:r>
          </a:p>
          <a:p>
            <a:r>
              <a:rPr lang="zh-TW" altLang="en-US" sz="2400" dirty="0" smtClean="0"/>
              <a:t>训练时应在较寛敝的地方进行使用，要留意身边是否有其他障碍物，训练时与身边的人亦要保持适当距离，避免发生碰撞。</a:t>
            </a:r>
            <a:endParaRPr lang="en-US" altLang="zh-TW" sz="2400" dirty="0" smtClean="0"/>
          </a:p>
          <a:p>
            <a:r>
              <a:rPr lang="zh-TW" altLang="en-US" sz="2400" dirty="0" smtClean="0"/>
              <a:t>请确保在没有障碍物的地方使用弹力带，以免引起缠绕而导致的意外发生；。</a:t>
            </a:r>
            <a:endParaRPr lang="en-US" altLang="zh-TW" sz="2400" dirty="0" smtClean="0"/>
          </a:p>
          <a:p>
            <a:r>
              <a:rPr lang="zh-TW" altLang="en-US" sz="2400" dirty="0" smtClean="0"/>
              <a:t>在湿滑的场地亦不适宜使用弹力带进行训练。</a:t>
            </a:r>
          </a:p>
          <a:p>
            <a:r>
              <a:rPr lang="en-US" altLang="zh-TW" sz="2400" b="1" dirty="0" smtClean="0">
                <a:solidFill>
                  <a:srgbClr val="FF0000"/>
                </a:solidFill>
              </a:rPr>
              <a:t>6</a:t>
            </a:r>
            <a:r>
              <a:rPr lang="en-US" altLang="zh-TW" sz="2400" b="1" dirty="0">
                <a:solidFill>
                  <a:srgbClr val="FF0000"/>
                </a:solidFill>
              </a:rPr>
              <a:t>.	</a:t>
            </a:r>
            <a:r>
              <a:rPr lang="zh-TW" altLang="en-US" sz="2400" b="1" dirty="0" smtClean="0">
                <a:solidFill>
                  <a:srgbClr val="FF0000"/>
                </a:solidFill>
              </a:rPr>
              <a:t>使用弹力带围绕掌心的注意事项</a:t>
            </a:r>
          </a:p>
          <a:p>
            <a:r>
              <a:rPr lang="zh-TW" altLang="en-US" sz="2400" dirty="0" smtClean="0"/>
              <a:t>在使用弹力带进行训练时，部份动作需要将弹力带围绕掌心数圈，以达到合适的长度或弹力度进行不同的训练。故此，在围绕掌心时，避免将弹力带过份拉紧或放松，而引致以避免造成手部血液不流通；</a:t>
            </a:r>
            <a:endParaRPr lang="en-US" altLang="zh-TW" sz="2400" dirty="0" smtClean="0"/>
          </a:p>
          <a:p>
            <a:r>
              <a:rPr lang="zh-TW" altLang="en-US" sz="2400" dirty="0" smtClean="0"/>
              <a:t>另一方面亦需留意松开弹力带的时机，以免因弹力带回弹而或容易松脱等情况发生，而发生引起不必要的意外。</a:t>
            </a:r>
          </a:p>
          <a:p>
            <a:endParaRPr lang="en-US" altLang="zh-HK" dirty="0"/>
          </a:p>
          <a:p>
            <a:endParaRPr lang="zh-HK" alt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pPr/>
              <a:t>7</a:t>
            </a:fld>
            <a:endParaRPr lang="en-US" dirty="0"/>
          </a:p>
        </p:txBody>
      </p:sp>
    </p:spTree>
    <p:extLst>
      <p:ext uri="{BB962C8B-B14F-4D97-AF65-F5344CB8AC3E}">
        <p14:creationId xmlns:p14="http://schemas.microsoft.com/office/powerpoint/2010/main" val="30412166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b="1" dirty="0" smtClean="0"/>
              <a:t>使用弹力带</a:t>
            </a:r>
            <a:r>
              <a:rPr lang="zh-HK" altLang="en-US" b="1" dirty="0" smtClean="0"/>
              <a:t>安全守</a:t>
            </a:r>
            <a:r>
              <a:rPr lang="zh-TW" altLang="en-US" b="1" dirty="0" smtClean="0"/>
              <a:t>则</a:t>
            </a:r>
            <a:endParaRPr lang="zh-HK" altLang="en-US" b="1" dirty="0"/>
          </a:p>
        </p:txBody>
      </p:sp>
      <p:sp>
        <p:nvSpPr>
          <p:cNvPr id="3" name="Content Placeholder 2"/>
          <p:cNvSpPr>
            <a:spLocks noGrp="1"/>
          </p:cNvSpPr>
          <p:nvPr>
            <p:ph idx="1"/>
          </p:nvPr>
        </p:nvSpPr>
        <p:spPr>
          <a:xfrm>
            <a:off x="1097280" y="1845734"/>
            <a:ext cx="10058400" cy="4804448"/>
          </a:xfrm>
        </p:spPr>
        <p:txBody>
          <a:bodyPr>
            <a:normAutofit/>
          </a:bodyPr>
          <a:lstStyle/>
          <a:p>
            <a:r>
              <a:rPr lang="zh-TW" altLang="en-US" sz="2400" dirty="0" smtClean="0"/>
              <a:t>使用弹力带前，请先阅读以下要点，以避免受伤。</a:t>
            </a:r>
            <a:endParaRPr lang="en-US" altLang="zh-TW" sz="2400" dirty="0" smtClean="0"/>
          </a:p>
          <a:p>
            <a:r>
              <a:rPr lang="en-US" altLang="zh-TW" sz="2400" b="1" dirty="0" smtClean="0">
                <a:solidFill>
                  <a:srgbClr val="FF0000"/>
                </a:solidFill>
              </a:rPr>
              <a:t>7</a:t>
            </a:r>
            <a:r>
              <a:rPr lang="en-US" altLang="zh-TW" sz="2400" b="1" dirty="0">
                <a:solidFill>
                  <a:srgbClr val="FF0000"/>
                </a:solidFill>
              </a:rPr>
              <a:t>.	</a:t>
            </a:r>
            <a:r>
              <a:rPr lang="zh-TW" altLang="en-US" sz="2400" b="1" dirty="0" smtClean="0">
                <a:solidFill>
                  <a:srgbClr val="FF0000"/>
                </a:solidFill>
              </a:rPr>
              <a:t>悬挂弹力带的注意事项</a:t>
            </a:r>
          </a:p>
          <a:p>
            <a:r>
              <a:rPr lang="zh-TW" altLang="en-US" sz="2400" dirty="0" smtClean="0"/>
              <a:t>在使用弹力带进行训练时，应确保弹力带绑在固定物上的稳定性，亦应留意以及固定物的坚固性，以避免在使用途中松脱而发生意外，造成伤害。</a:t>
            </a:r>
            <a:endParaRPr lang="en-US" altLang="zh-TW" sz="2400" dirty="0" smtClean="0"/>
          </a:p>
          <a:p>
            <a:r>
              <a:rPr lang="zh-TW" altLang="en-US" sz="2400" dirty="0" smtClean="0"/>
              <a:t>此外，如将弹力带用作悬挂自身重量时，必须留意弹力带的阻力，以免超出弹力带可承受的最大的重量，避免因弹力带断开而导致的严重的受伤。</a:t>
            </a:r>
          </a:p>
          <a:p>
            <a:endParaRPr lang="en-US" altLang="zh-HK" dirty="0"/>
          </a:p>
          <a:p>
            <a:endParaRPr lang="zh-HK" alt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pPr/>
              <a:t>8</a:t>
            </a:fld>
            <a:endParaRPr lang="en-US" dirty="0"/>
          </a:p>
        </p:txBody>
      </p:sp>
    </p:spTree>
    <p:extLst>
      <p:ext uri="{BB962C8B-B14F-4D97-AF65-F5344CB8AC3E}">
        <p14:creationId xmlns:p14="http://schemas.microsoft.com/office/powerpoint/2010/main" val="11537072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376512" y="216554"/>
            <a:ext cx="9067236" cy="6073409"/>
            <a:chOff x="1376512" y="216554"/>
            <a:chExt cx="9067236" cy="6073409"/>
          </a:xfrm>
        </p:grpSpPr>
        <p:pic>
          <p:nvPicPr>
            <p:cNvPr id="5" name="Picture 4"/>
            <p:cNvPicPr>
              <a:picLocks noChangeAspect="1"/>
            </p:cNvPicPr>
            <p:nvPr/>
          </p:nvPicPr>
          <p:blipFill>
            <a:blip r:embed="rId2"/>
            <a:stretch>
              <a:fillRect/>
            </a:stretch>
          </p:blipFill>
          <p:spPr>
            <a:xfrm>
              <a:off x="1376512" y="216554"/>
              <a:ext cx="9067236" cy="6073409"/>
            </a:xfrm>
            <a:prstGeom prst="rect">
              <a:avLst/>
            </a:prstGeom>
          </p:spPr>
        </p:pic>
        <p:sp>
          <p:nvSpPr>
            <p:cNvPr id="7" name="Oval 6"/>
            <p:cNvSpPr/>
            <p:nvPr/>
          </p:nvSpPr>
          <p:spPr>
            <a:xfrm>
              <a:off x="4917543" y="785495"/>
              <a:ext cx="1360151" cy="47201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2" name="Oval 11"/>
            <p:cNvSpPr/>
            <p:nvPr/>
          </p:nvSpPr>
          <p:spPr>
            <a:xfrm>
              <a:off x="4917544" y="2573436"/>
              <a:ext cx="1360151" cy="35626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3" name="Oval 12"/>
            <p:cNvSpPr/>
            <p:nvPr/>
          </p:nvSpPr>
          <p:spPr>
            <a:xfrm>
              <a:off x="4917545" y="2972419"/>
              <a:ext cx="1360151" cy="35626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4" name="Oval 13"/>
            <p:cNvSpPr/>
            <p:nvPr/>
          </p:nvSpPr>
          <p:spPr>
            <a:xfrm>
              <a:off x="1511533" y="1297512"/>
              <a:ext cx="1360151" cy="35626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5" name="Oval 14"/>
            <p:cNvSpPr/>
            <p:nvPr/>
          </p:nvSpPr>
          <p:spPr>
            <a:xfrm>
              <a:off x="1379936" y="2080478"/>
              <a:ext cx="1360151" cy="35626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1" name="Oval 10"/>
            <p:cNvSpPr/>
            <p:nvPr/>
          </p:nvSpPr>
          <p:spPr>
            <a:xfrm>
              <a:off x="4917544" y="1553055"/>
              <a:ext cx="1360151" cy="35626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grpSp>
      <p:sp>
        <p:nvSpPr>
          <p:cNvPr id="4" name="Slide Number Placeholder 3"/>
          <p:cNvSpPr>
            <a:spLocks noGrp="1"/>
          </p:cNvSpPr>
          <p:nvPr>
            <p:ph type="sldNum" sz="quarter" idx="12"/>
          </p:nvPr>
        </p:nvSpPr>
        <p:spPr/>
        <p:txBody>
          <a:bodyPr/>
          <a:lstStyle/>
          <a:p>
            <a:fld id="{6D22F896-40B5-4ADD-8801-0D06FADFA095}" type="slidenum">
              <a:rPr lang="en-US" smtClean="0"/>
              <a:pPr/>
              <a:t>9</a:t>
            </a:fld>
            <a:endParaRPr lang="en-US" dirty="0"/>
          </a:p>
        </p:txBody>
      </p:sp>
      <p:sp>
        <p:nvSpPr>
          <p:cNvPr id="6" name="Rectangle 5"/>
          <p:cNvSpPr/>
          <p:nvPr/>
        </p:nvSpPr>
        <p:spPr>
          <a:xfrm>
            <a:off x="2191609" y="5811148"/>
            <a:ext cx="7109639" cy="923330"/>
          </a:xfrm>
          <a:prstGeom prst="rect">
            <a:avLst/>
          </a:prstGeom>
          <a:noFill/>
        </p:spPr>
        <p:txBody>
          <a:bodyPr wrap="none" lIns="91440" tIns="45720" rIns="91440" bIns="45720">
            <a:spAutoFit/>
          </a:bodyPr>
          <a:lstStyle/>
          <a:p>
            <a:pPr algn="ctr"/>
            <a:r>
              <a:rPr lang="zh-TW" altLang="en-US" sz="54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教材中训练的肌肉位置</a:t>
            </a:r>
            <a:endParaRPr lang="en-US" altLang="zh-HK"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2326023601"/>
      </p:ext>
    </p:extLst>
  </p:cSld>
  <p:clrMapOvr>
    <a:masterClrMapping/>
  </p:clrMapOvr>
  <p:timing>
    <p:tnLst>
      <p:par>
        <p:cTn id="1" dur="indefinite" restart="never" nodeType="tmRoot"/>
      </p:par>
    </p:tnLst>
  </p:timing>
</p:sld>
</file>

<file path=ppt/theme/theme1.xml><?xml version="1.0" encoding="utf-8"?>
<a:theme xmlns:a="http://schemas.openxmlformats.org/drawingml/2006/main" name="回顧">
  <a:themeElements>
    <a:clrScheme name="回顧">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回顧">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回顧">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1668</TotalTime>
  <Words>3581</Words>
  <Application>Microsoft Office PowerPoint</Application>
  <PresentationFormat>寬螢幕</PresentationFormat>
  <Paragraphs>408</Paragraphs>
  <Slides>33</Slides>
  <Notes>0</Notes>
  <HiddenSlides>0</HiddenSlides>
  <MMClips>0</MMClips>
  <ScaleCrop>false</ScaleCrop>
  <HeadingPairs>
    <vt:vector size="6" baseType="variant">
      <vt:variant>
        <vt:lpstr>使用字型</vt:lpstr>
      </vt:variant>
      <vt:variant>
        <vt:i4>7</vt:i4>
      </vt:variant>
      <vt:variant>
        <vt:lpstr>佈景主題</vt:lpstr>
      </vt:variant>
      <vt:variant>
        <vt:i4>1</vt:i4>
      </vt:variant>
      <vt:variant>
        <vt:lpstr>投影片標題</vt:lpstr>
      </vt:variant>
      <vt:variant>
        <vt:i4>33</vt:i4>
      </vt:variant>
    </vt:vector>
  </HeadingPairs>
  <TitlesOfParts>
    <vt:vector size="41" baseType="lpstr">
      <vt:lpstr>Gungsuh</vt:lpstr>
      <vt:lpstr>新細明體</vt:lpstr>
      <vt:lpstr>Arial</vt:lpstr>
      <vt:lpstr>Calibri</vt:lpstr>
      <vt:lpstr>Calibri Light</vt:lpstr>
      <vt:lpstr>Times New Roman</vt:lpstr>
      <vt:lpstr>Wingdings</vt:lpstr>
      <vt:lpstr>回顧</vt:lpstr>
      <vt:lpstr>在家进行体能活动（中学篇）  学与教资源 – 弹力带肌肉训练 (躯干训练)</vt:lpstr>
      <vt:lpstr>前言</vt:lpstr>
      <vt:lpstr>安全措施</vt:lpstr>
      <vt:lpstr>弹力带的选择</vt:lpstr>
      <vt:lpstr>使用弹力带安全守则</vt:lpstr>
      <vt:lpstr>使用弹力带安全守则</vt:lpstr>
      <vt:lpstr>使用弹力带安全守则</vt:lpstr>
      <vt:lpstr>使用弹力带安全守则</vt:lpstr>
      <vt:lpstr>PowerPoint 簡報</vt:lpstr>
      <vt:lpstr>训练动作影片</vt:lpstr>
      <vt:lpstr>胸大肌- 初阶</vt:lpstr>
      <vt:lpstr>胸大肌- 初阶</vt:lpstr>
      <vt:lpstr>胸大肌- 进阶</vt:lpstr>
      <vt:lpstr>胸大肌- 进阶</vt:lpstr>
      <vt:lpstr>腹外斜肌 - 初阶</vt:lpstr>
      <vt:lpstr>腹外斜肌 - 初阶</vt:lpstr>
      <vt:lpstr>腹外斜肌 - 进阶</vt:lpstr>
      <vt:lpstr>腹外斜肌 – 进阶</vt:lpstr>
      <vt:lpstr>腹直肌 - 初阶</vt:lpstr>
      <vt:lpstr>腹直肌 - 初阶</vt:lpstr>
      <vt:lpstr>腹直肌 – 进阶</vt:lpstr>
      <vt:lpstr>腹直肌 – 进阶</vt:lpstr>
      <vt:lpstr>前锯肌 - 初阶</vt:lpstr>
      <vt:lpstr>前锯肌 - 初阶</vt:lpstr>
      <vt:lpstr>前锯肌 – 进阶</vt:lpstr>
      <vt:lpstr>前锯肌 – 进阶</vt:lpstr>
      <vt:lpstr>上斜方肌</vt:lpstr>
      <vt:lpstr>上斜方肌</vt:lpstr>
      <vt:lpstr>背阔肌 - 初阶</vt:lpstr>
      <vt:lpstr>背阔肌 - 初阶</vt:lpstr>
      <vt:lpstr>背阔肌 – 进阶</vt:lpstr>
      <vt:lpstr>背阔肌 – 进阶</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在家進行體適能活動的建議</dc:title>
  <dc:creator>CHO, Wing-chi Gigi</dc:creator>
  <cp:lastModifiedBy>YEUNG, Tat-man</cp:lastModifiedBy>
  <cp:revision>131</cp:revision>
  <cp:lastPrinted>2020-03-20T09:30:07Z</cp:lastPrinted>
  <dcterms:created xsi:type="dcterms:W3CDTF">2020-02-05T01:11:23Z</dcterms:created>
  <dcterms:modified xsi:type="dcterms:W3CDTF">2022-12-23T02:35:10Z</dcterms:modified>
</cp:coreProperties>
</file>